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libri (MS)" panose="020B0604020202020204" charset="0"/>
      <p:regular r:id="rId12"/>
    </p:embeddedFont>
    <p:embeddedFont>
      <p:font typeface="TT Rounds Condense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5DC5C2-1CE2-3AA9-8431-E2152C4A376F}" v="9" dt="2025-11-10T20:29:08.331"/>
    <p1510:client id="{7B65872C-2BFC-2963-0624-AE6AB1C4BD1C}" v="118" dt="2025-11-10T20:24:52.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0" d="100"/>
          <a:sy n="50" d="100"/>
        </p:scale>
        <p:origin x="946" y="1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55972" y="-1620225"/>
            <a:ext cx="11306481" cy="12544227"/>
            <a:chOff x="0" y="0"/>
            <a:chExt cx="5510530" cy="6113780"/>
          </a:xfrm>
        </p:grpSpPr>
        <p:sp>
          <p:nvSpPr>
            <p:cNvPr id="3" name="Freeform 3"/>
            <p:cNvSpPr/>
            <p:nvPr/>
          </p:nvSpPr>
          <p:spPr>
            <a:xfrm>
              <a:off x="45720" y="49530"/>
              <a:ext cx="5420360" cy="6014720"/>
            </a:xfrm>
            <a:custGeom>
              <a:avLst/>
              <a:gdLst/>
              <a:ahLst/>
              <a:cxnLst/>
              <a:rect l="l" t="t" r="r" b="b"/>
              <a:pathLst>
                <a:path w="5420360" h="6014720">
                  <a:moveTo>
                    <a:pt x="5148580" y="3408680"/>
                  </a:moveTo>
                  <a:lnTo>
                    <a:pt x="5149850" y="3406140"/>
                  </a:lnTo>
                  <a:cubicBezTo>
                    <a:pt x="5322570" y="3082290"/>
                    <a:pt x="5420360" y="2711450"/>
                    <a:pt x="5420360" y="2319020"/>
                  </a:cubicBezTo>
                  <a:cubicBezTo>
                    <a:pt x="5420360" y="1038860"/>
                    <a:pt x="4381500" y="0"/>
                    <a:pt x="3101340" y="0"/>
                  </a:cubicBezTo>
                  <a:cubicBezTo>
                    <a:pt x="2259330" y="0"/>
                    <a:pt x="1521460" y="449580"/>
                    <a:pt x="1115060" y="1121410"/>
                  </a:cubicBezTo>
                  <a:cubicBezTo>
                    <a:pt x="1094740" y="1155700"/>
                    <a:pt x="1075690" y="1188720"/>
                    <a:pt x="1056640" y="1224280"/>
                  </a:cubicBezTo>
                  <a:lnTo>
                    <a:pt x="328930" y="2503170"/>
                  </a:lnTo>
                  <a:cubicBezTo>
                    <a:pt x="308610" y="2536190"/>
                    <a:pt x="290830" y="2569210"/>
                    <a:pt x="271780" y="2603500"/>
                  </a:cubicBezTo>
                  <a:lnTo>
                    <a:pt x="271780" y="2604770"/>
                  </a:lnTo>
                  <a:cubicBezTo>
                    <a:pt x="97790" y="2929890"/>
                    <a:pt x="0" y="3300730"/>
                    <a:pt x="0" y="3695700"/>
                  </a:cubicBezTo>
                  <a:cubicBezTo>
                    <a:pt x="0" y="4975860"/>
                    <a:pt x="1038860" y="6014720"/>
                    <a:pt x="2319020" y="6014720"/>
                  </a:cubicBezTo>
                  <a:cubicBezTo>
                    <a:pt x="3243580" y="6014720"/>
                    <a:pt x="4042410" y="5472430"/>
                    <a:pt x="4414520" y="4688840"/>
                  </a:cubicBezTo>
                  <a:lnTo>
                    <a:pt x="5077460" y="3533140"/>
                  </a:lnTo>
                  <a:cubicBezTo>
                    <a:pt x="5101590" y="3492500"/>
                    <a:pt x="5125720" y="3450590"/>
                    <a:pt x="5148580" y="3408680"/>
                  </a:cubicBezTo>
                  <a:close/>
                </a:path>
              </a:pathLst>
            </a:custGeom>
            <a:blipFill>
              <a:blip r:embed="rId2"/>
              <a:stretch>
                <a:fillRect t="-10078" b="-10078"/>
              </a:stretch>
            </a:blipFill>
          </p:spPr>
        </p:sp>
      </p:grpSp>
      <p:grpSp>
        <p:nvGrpSpPr>
          <p:cNvPr id="4" name="Group 4"/>
          <p:cNvGrpSpPr/>
          <p:nvPr/>
        </p:nvGrpSpPr>
        <p:grpSpPr>
          <a:xfrm>
            <a:off x="1028700" y="3528847"/>
            <a:ext cx="7253504" cy="3622239"/>
            <a:chOff x="0" y="66675"/>
            <a:chExt cx="9671339" cy="4829652"/>
          </a:xfrm>
        </p:grpSpPr>
        <p:sp>
          <p:nvSpPr>
            <p:cNvPr id="5" name="TextBox 5"/>
            <p:cNvSpPr txBox="1"/>
            <p:nvPr/>
          </p:nvSpPr>
          <p:spPr>
            <a:xfrm>
              <a:off x="0" y="66675"/>
              <a:ext cx="9671339" cy="3898503"/>
            </a:xfrm>
            <a:prstGeom prst="rect">
              <a:avLst/>
            </a:prstGeom>
          </p:spPr>
          <p:txBody>
            <a:bodyPr lIns="0" tIns="0" rIns="0" bIns="0" rtlCol="0" anchor="t">
              <a:spAutoFit/>
            </a:bodyPr>
            <a:lstStyle/>
            <a:p>
              <a:pPr marL="0" lvl="0" indent="0" algn="l">
                <a:lnSpc>
                  <a:spcPts val="7589"/>
                </a:lnSpc>
              </a:pPr>
              <a:r>
                <a:rPr lang="en-US" sz="6850" u="none" spc="-42" dirty="0">
                  <a:solidFill>
                    <a:srgbClr val="000000"/>
                  </a:solidFill>
                  <a:latin typeface="Calibri"/>
                  <a:ea typeface="TT Rounds Condensed"/>
                  <a:cs typeface="TT Rounds Condensed"/>
                  <a:sym typeface="TT Rounds Condensed"/>
                </a:rPr>
                <a:t>Celebrating Autumn/ Winter 2025/26 so far…</a:t>
              </a:r>
            </a:p>
          </p:txBody>
        </p:sp>
        <p:sp>
          <p:nvSpPr>
            <p:cNvPr id="6" name="TextBox 6"/>
            <p:cNvSpPr txBox="1"/>
            <p:nvPr/>
          </p:nvSpPr>
          <p:spPr>
            <a:xfrm>
              <a:off x="0" y="4357847"/>
              <a:ext cx="9601052" cy="538480"/>
            </a:xfrm>
            <a:prstGeom prst="rect">
              <a:avLst/>
            </a:prstGeom>
          </p:spPr>
          <p:txBody>
            <a:bodyPr lIns="0" tIns="0" rIns="0" bIns="0" rtlCol="0" anchor="t">
              <a:spAutoFit/>
            </a:bodyPr>
            <a:lstStyle/>
            <a:p>
              <a:pPr algn="l">
                <a:lnSpc>
                  <a:spcPts val="3479"/>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85350" y="6387809"/>
            <a:ext cx="8689975" cy="4186755"/>
            <a:chOff x="0" y="0"/>
            <a:chExt cx="11586633" cy="5582340"/>
          </a:xfrm>
        </p:grpSpPr>
        <p:sp>
          <p:nvSpPr>
            <p:cNvPr id="3" name="Freeform 3"/>
            <p:cNvSpPr/>
            <p:nvPr/>
          </p:nvSpPr>
          <p:spPr>
            <a:xfrm>
              <a:off x="0"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sp>
          <p:nvSpPr>
            <p:cNvPr id="4" name="Freeform 4"/>
            <p:cNvSpPr/>
            <p:nvPr/>
          </p:nvSpPr>
          <p:spPr>
            <a:xfrm>
              <a:off x="5897033"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grpSp>
      <p:grpSp>
        <p:nvGrpSpPr>
          <p:cNvPr id="5" name="Group 5"/>
          <p:cNvGrpSpPr/>
          <p:nvPr/>
        </p:nvGrpSpPr>
        <p:grpSpPr>
          <a:xfrm>
            <a:off x="10737144" y="1028700"/>
            <a:ext cx="5512605" cy="8229600"/>
            <a:chOff x="0" y="0"/>
            <a:chExt cx="812800" cy="1213404"/>
          </a:xfrm>
        </p:grpSpPr>
        <p:sp>
          <p:nvSpPr>
            <p:cNvPr id="6" name="Freeform 6"/>
            <p:cNvSpPr/>
            <p:nvPr/>
          </p:nvSpPr>
          <p:spPr>
            <a:xfrm>
              <a:off x="0" y="0"/>
              <a:ext cx="812800" cy="1213404"/>
            </a:xfrm>
            <a:custGeom>
              <a:avLst/>
              <a:gdLst/>
              <a:ahLst/>
              <a:cxnLst/>
              <a:rect l="l" t="t" r="r" b="b"/>
              <a:pathLst>
                <a:path w="812800" h="1213404">
                  <a:moveTo>
                    <a:pt x="0" y="0"/>
                  </a:moveTo>
                  <a:lnTo>
                    <a:pt x="812800" y="0"/>
                  </a:lnTo>
                  <a:lnTo>
                    <a:pt x="812800" y="1213404"/>
                  </a:lnTo>
                  <a:lnTo>
                    <a:pt x="0" y="1213404"/>
                  </a:lnTo>
                  <a:close/>
                </a:path>
              </a:pathLst>
            </a:custGeom>
            <a:blipFill>
              <a:blip r:embed="rId4"/>
              <a:stretch>
                <a:fillRect l="-5982" r="-5982"/>
              </a:stretch>
            </a:blipFill>
          </p:spPr>
        </p:sp>
      </p:grpSp>
      <p:grpSp>
        <p:nvGrpSpPr>
          <p:cNvPr id="7" name="Group 7"/>
          <p:cNvGrpSpPr/>
          <p:nvPr/>
        </p:nvGrpSpPr>
        <p:grpSpPr>
          <a:xfrm>
            <a:off x="1589447" y="1559886"/>
            <a:ext cx="7366296" cy="7280607"/>
            <a:chOff x="0" y="-9525"/>
            <a:chExt cx="9821728" cy="9707475"/>
          </a:xfrm>
        </p:grpSpPr>
        <p:sp>
          <p:nvSpPr>
            <p:cNvPr id="8" name="TextBox 8"/>
            <p:cNvSpPr txBox="1"/>
            <p:nvPr/>
          </p:nvSpPr>
          <p:spPr>
            <a:xfrm>
              <a:off x="0" y="-9525"/>
              <a:ext cx="9821728" cy="2244725"/>
            </a:xfrm>
            <a:prstGeom prst="rect">
              <a:avLst/>
            </a:prstGeom>
          </p:spPr>
          <p:txBody>
            <a:bodyPr lIns="0" tIns="0" rIns="0" bIns="0" rtlCol="0" anchor="t">
              <a:spAutoFit/>
            </a:bodyPr>
            <a:lstStyle/>
            <a:p>
              <a:pPr marL="0" lvl="0" indent="0" algn="l">
                <a:lnSpc>
                  <a:spcPts val="6625"/>
                </a:lnSpc>
              </a:pPr>
              <a:r>
                <a:rPr lang="en-US" sz="5500" spc="-33" dirty="0">
                  <a:solidFill>
                    <a:srgbClr val="000000"/>
                  </a:solidFill>
                  <a:latin typeface="TT Rounds Condensed"/>
                  <a:ea typeface="TT Rounds Condensed"/>
                  <a:cs typeface="TT Rounds Condensed"/>
                  <a:sym typeface="TT Rounds Condensed"/>
                </a:rPr>
                <a:t>🧡 </a:t>
              </a:r>
              <a:r>
                <a:rPr lang="en-US" sz="5500" spc="-33" err="1">
                  <a:solidFill>
                    <a:srgbClr val="000000"/>
                  </a:solidFill>
                  <a:latin typeface="Calibri"/>
                  <a:ea typeface="TT Rounds Condensed"/>
                  <a:cs typeface="TT Rounds Condensed"/>
                  <a:sym typeface="TT Rounds Condensed"/>
                </a:rPr>
                <a:t>Favourite</a:t>
              </a:r>
              <a:r>
                <a:rPr lang="en-US" sz="5500" spc="-33" dirty="0">
                  <a:solidFill>
                    <a:srgbClr val="000000"/>
                  </a:solidFill>
                  <a:latin typeface="Calibri"/>
                  <a:ea typeface="TT Rounds Condensed"/>
                  <a:cs typeface="TT Rounds Condensed"/>
                  <a:sym typeface="TT Rounds Condensed"/>
                </a:rPr>
                <a:t> Moments in the School Year</a:t>
              </a:r>
            </a:p>
          </p:txBody>
        </p:sp>
        <p:sp>
          <p:nvSpPr>
            <p:cNvPr id="9" name="TextBox 9"/>
            <p:cNvSpPr txBox="1"/>
            <p:nvPr/>
          </p:nvSpPr>
          <p:spPr>
            <a:xfrm>
              <a:off x="0" y="2605324"/>
              <a:ext cx="9821728" cy="7092626"/>
            </a:xfrm>
            <a:prstGeom prst="rect">
              <a:avLst/>
            </a:prstGeom>
          </p:spPr>
          <p:txBody>
            <a:bodyPr lIns="0" tIns="0" rIns="0" bIns="0" rtlCol="0" anchor="t">
              <a:spAutoFit/>
            </a:bodyPr>
            <a:lstStyle/>
            <a:p>
              <a:pPr marL="0" lvl="0" indent="0" algn="l">
                <a:lnSpc>
                  <a:spcPts val="2611"/>
                </a:lnSpc>
              </a:pPr>
              <a:r>
                <a:rPr lang="en-US" sz="2000" dirty="0">
                  <a:solidFill>
                    <a:srgbClr val="000000"/>
                  </a:solidFill>
                  <a:latin typeface="Calibri"/>
                  <a:ea typeface="Calibri (MS)"/>
                  <a:cs typeface="Calibri (MS)"/>
                  <a:sym typeface="Calibri (MS)"/>
                </a:rPr>
                <a:t>You Said: Families love seasonal highlights like Halloween, the Nativity, Crazy Hair Day, and community events like the Summer Fayre and Talent Show.</a:t>
              </a:r>
              <a:endParaRPr lang="en-US" sz="2000" dirty="0">
                <a:solidFill>
                  <a:srgbClr val="000000"/>
                </a:solidFill>
                <a:latin typeface="Calibri"/>
                <a:ea typeface="Calibri (MS)"/>
                <a:cs typeface="Calibri (MS)"/>
              </a:endParaRPr>
            </a:p>
            <a:p>
              <a:pPr marL="0" lvl="0" indent="0" algn="l">
                <a:lnSpc>
                  <a:spcPts val="2611"/>
                </a:lnSpc>
              </a:pPr>
              <a:endParaRPr lang="en-US" sz="2000" dirty="0">
                <a:solidFill>
                  <a:srgbClr val="000000"/>
                </a:solidFill>
                <a:latin typeface="Calibri"/>
                <a:ea typeface="Calibri (MS)"/>
                <a:cs typeface="Calibri (MS)"/>
              </a:endParaRPr>
            </a:p>
            <a:p>
              <a:pPr marL="0" lvl="0" indent="0" algn="l">
                <a:lnSpc>
                  <a:spcPts val="2611"/>
                </a:lnSpc>
              </a:pPr>
              <a:r>
                <a:rPr lang="en-US" sz="2000" dirty="0">
                  <a:solidFill>
                    <a:srgbClr val="000000"/>
                  </a:solidFill>
                  <a:latin typeface="Calibri"/>
                  <a:ea typeface="Calibri (MS)"/>
                  <a:cs typeface="Calibri (MS)"/>
                  <a:sym typeface="Calibri (MS)"/>
                </a:rPr>
                <a:t>We Did:</a:t>
              </a:r>
              <a:endParaRPr lang="en-US" sz="2000" dirty="0">
                <a:solidFill>
                  <a:srgbClr val="000000"/>
                </a:solidFill>
                <a:latin typeface="Calibri"/>
                <a:ea typeface="Calibri (MS)"/>
                <a:cs typeface="Calibri (MS)"/>
              </a:endParaRPr>
            </a:p>
            <a:p>
              <a:pPr marL="0" lvl="0" indent="0" algn="l">
                <a:lnSpc>
                  <a:spcPts val="2611"/>
                </a:lnSpc>
              </a:pPr>
              <a:endParaRPr lang="en-US" sz="2000" dirty="0">
                <a:solidFill>
                  <a:srgbClr val="000000"/>
                </a:solidFill>
                <a:latin typeface="Calibri"/>
                <a:ea typeface="Calibri (MS)"/>
                <a:cs typeface="Calibri (MS)"/>
              </a:endParaRPr>
            </a:p>
            <a:p>
              <a:pPr marL="342900" lvl="0" indent="-342900" algn="l">
                <a:lnSpc>
                  <a:spcPts val="2611"/>
                </a:lnSpc>
                <a:buFont typeface="Arial" panose="020B0604020202020204" pitchFamily="34" charset="0"/>
                <a:buChar char="•"/>
              </a:pPr>
              <a:r>
                <a:rPr lang="en-US" sz="2000" dirty="0">
                  <a:solidFill>
                    <a:srgbClr val="000000"/>
                  </a:solidFill>
                  <a:latin typeface="Calibri"/>
                  <a:ea typeface="Calibri (MS)"/>
                  <a:cs typeface="Calibri (MS)"/>
                  <a:sym typeface="Calibri (MS)"/>
                </a:rPr>
                <a:t>Delivered a hugely successful Halloween Spooktacular, praised for its inclusive atmosphere and joyful participation. Raising £850</a:t>
              </a:r>
              <a:endParaRPr lang="en-US" sz="2000" dirty="0">
                <a:solidFill>
                  <a:srgbClr val="000000"/>
                </a:solidFill>
                <a:latin typeface="Calibri"/>
                <a:ea typeface="Calibri (MS)"/>
                <a:cs typeface="Calibri (MS)"/>
              </a:endParaRPr>
            </a:p>
            <a:p>
              <a:pPr marL="342900" lvl="0" indent="-342900" algn="l">
                <a:lnSpc>
                  <a:spcPts val="2611"/>
                </a:lnSpc>
                <a:buFont typeface="Arial" panose="020B0604020202020204" pitchFamily="34" charset="0"/>
                <a:buChar char="•"/>
              </a:pPr>
              <a:r>
                <a:rPr lang="en-US" sz="2000" dirty="0">
                  <a:solidFill>
                    <a:srgbClr val="000000"/>
                  </a:solidFill>
                  <a:latin typeface="Calibri"/>
                  <a:ea typeface="Calibri (MS)"/>
                  <a:cs typeface="Calibri (MS)"/>
                  <a:sym typeface="Calibri (MS)"/>
                </a:rPr>
                <a:t>Launched the Community Scarecrow Trail with 32 entries and strong engagement through trail booklets. Raising £340</a:t>
              </a:r>
              <a:endParaRPr lang="en-US" sz="2000" dirty="0">
                <a:solidFill>
                  <a:srgbClr val="000000"/>
                </a:solidFill>
                <a:latin typeface="Calibri"/>
                <a:ea typeface="Calibri (MS)"/>
                <a:cs typeface="Calibri (MS)"/>
              </a:endParaRPr>
            </a:p>
            <a:p>
              <a:pPr marL="342900" indent="-342900">
                <a:lnSpc>
                  <a:spcPts val="2611"/>
                </a:lnSpc>
                <a:buFont typeface="Arial" panose="020B0604020202020204" pitchFamily="34" charset="0"/>
                <a:buChar char="•"/>
              </a:pPr>
              <a:r>
                <a:rPr lang="en-US" sz="2000" dirty="0">
                  <a:solidFill>
                    <a:srgbClr val="000000"/>
                  </a:solidFill>
                  <a:latin typeface="Calibri"/>
                  <a:ea typeface="Calibri (MS)"/>
                  <a:cs typeface="Calibri (MS)"/>
                  <a:sym typeface="Calibri (MS)"/>
                </a:rPr>
                <a:t>Held the annual costume swap to make the Halloween disco  accessible and sustainable.</a:t>
              </a:r>
              <a:endParaRPr lang="en-US" sz="2000" dirty="0">
                <a:solidFill>
                  <a:srgbClr val="000000"/>
                </a:solidFill>
                <a:latin typeface="Calibri"/>
                <a:ea typeface="Calibri (MS)"/>
                <a:cs typeface="Calibri (MS)"/>
              </a:endParaRPr>
            </a:p>
            <a:p>
              <a:pPr marL="342900" indent="-342900">
                <a:lnSpc>
                  <a:spcPts val="2611"/>
                </a:lnSpc>
                <a:buFont typeface="Arial" panose="020B0604020202020204" pitchFamily="34" charset="0"/>
                <a:buChar char="•"/>
              </a:pPr>
              <a:r>
                <a:rPr lang="en-US" sz="2000" dirty="0">
                  <a:solidFill>
                    <a:srgbClr val="000000"/>
                  </a:solidFill>
                  <a:latin typeface="Calibri"/>
                  <a:ea typeface="Calibri (MS)"/>
                  <a:cs typeface="Calibri (MS)"/>
                  <a:sym typeface="Calibri (MS)"/>
                </a:rPr>
                <a:t>Held our first garden tidy of the year, giving children a chance to take pride in their school environment.</a:t>
              </a:r>
              <a:endParaRPr lang="en-US" sz="2000" dirty="0">
                <a:solidFill>
                  <a:srgbClr val="000000"/>
                </a:solidFill>
                <a:latin typeface="Calibri"/>
                <a:ea typeface="Calibri (MS)"/>
                <a:cs typeface="Calibri (MS)"/>
              </a:endParaRPr>
            </a:p>
            <a:p>
              <a:pPr marL="342900" lvl="0" indent="-342900" algn="l">
                <a:lnSpc>
                  <a:spcPts val="2611"/>
                </a:lnSpc>
                <a:buFont typeface="Arial" panose="020B0604020202020204" pitchFamily="34" charset="0"/>
                <a:buChar char="•"/>
              </a:pPr>
              <a:r>
                <a:rPr lang="en-US" sz="2000" dirty="0">
                  <a:solidFill>
                    <a:srgbClr val="000000"/>
                  </a:solidFill>
                  <a:latin typeface="Calibri"/>
                  <a:ea typeface="Calibri (MS)"/>
                  <a:cs typeface="Calibri (MS)"/>
                  <a:sym typeface="Calibri (MS)"/>
                </a:rPr>
                <a:t>Celebrated Crazy Hair Day, bringing laughter and a sense of shared fun across the school. Raising £420</a:t>
              </a:r>
              <a:endParaRPr lang="en-US" sz="2000" dirty="0">
                <a:solidFill>
                  <a:srgbClr val="000000"/>
                </a:solidFill>
                <a:latin typeface="Calibri"/>
                <a:ea typeface="Calibri (MS)"/>
                <a:cs typeface="Calibri (M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2329" y="271999"/>
            <a:ext cx="7908899" cy="9743002"/>
            <a:chOff x="0" y="0"/>
            <a:chExt cx="812800" cy="1001291"/>
          </a:xfrm>
        </p:grpSpPr>
        <p:sp>
          <p:nvSpPr>
            <p:cNvPr id="3" name="Freeform 3"/>
            <p:cNvSpPr/>
            <p:nvPr/>
          </p:nvSpPr>
          <p:spPr>
            <a:xfrm>
              <a:off x="0" y="0"/>
              <a:ext cx="812800" cy="1001291"/>
            </a:xfrm>
            <a:custGeom>
              <a:avLst/>
              <a:gdLst/>
              <a:ahLst/>
              <a:cxnLst/>
              <a:rect l="l" t="t" r="r" b="b"/>
              <a:pathLst>
                <a:path w="812800" h="1001291">
                  <a:moveTo>
                    <a:pt x="0" y="0"/>
                  </a:moveTo>
                  <a:lnTo>
                    <a:pt x="812800" y="0"/>
                  </a:lnTo>
                  <a:lnTo>
                    <a:pt x="812800" y="1001291"/>
                  </a:lnTo>
                  <a:lnTo>
                    <a:pt x="0" y="1001291"/>
                  </a:lnTo>
                  <a:close/>
                </a:path>
              </a:pathLst>
            </a:custGeom>
            <a:blipFill>
              <a:blip r:embed="rId2"/>
              <a:stretch>
                <a:fillRect t="-37994" b="-37994"/>
              </a:stretch>
            </a:blipFill>
          </p:spPr>
        </p:sp>
      </p:grpSp>
      <p:grpSp>
        <p:nvGrpSpPr>
          <p:cNvPr id="4" name="Group 4"/>
          <p:cNvGrpSpPr/>
          <p:nvPr/>
        </p:nvGrpSpPr>
        <p:grpSpPr>
          <a:xfrm>
            <a:off x="9256123" y="1405908"/>
            <a:ext cx="8384422" cy="7534201"/>
            <a:chOff x="0" y="0"/>
            <a:chExt cx="11179230" cy="10045602"/>
          </a:xfrm>
        </p:grpSpPr>
        <p:sp>
          <p:nvSpPr>
            <p:cNvPr id="5" name="TextBox 5"/>
            <p:cNvSpPr txBox="1"/>
            <p:nvPr/>
          </p:nvSpPr>
          <p:spPr>
            <a:xfrm>
              <a:off x="161667" y="0"/>
              <a:ext cx="10356836" cy="2616200"/>
            </a:xfrm>
            <a:prstGeom prst="rect">
              <a:avLst/>
            </a:prstGeom>
          </p:spPr>
          <p:txBody>
            <a:bodyPr lIns="0" tIns="0" rIns="0" bIns="0" rtlCol="0" anchor="t">
              <a:spAutoFit/>
            </a:bodyPr>
            <a:lstStyle/>
            <a:p>
              <a:pPr marL="0" lvl="0" indent="0" algn="l">
                <a:lnSpc>
                  <a:spcPts val="7767"/>
                </a:lnSpc>
              </a:pPr>
              <a:r>
                <a:rPr lang="en-US" sz="6450" spc="-39" dirty="0">
                  <a:solidFill>
                    <a:srgbClr val="000000"/>
                  </a:solidFill>
                  <a:latin typeface="TT Rounds Condensed"/>
                  <a:ea typeface="TT Rounds Condensed"/>
                  <a:cs typeface="TT Rounds Condensed"/>
                  <a:sym typeface="TT Rounds Condensed"/>
                </a:rPr>
                <a:t>✨ </a:t>
              </a:r>
              <a:r>
                <a:rPr lang="en-US" sz="6450" spc="-39" dirty="0">
                  <a:solidFill>
                    <a:srgbClr val="000000"/>
                  </a:solidFill>
                  <a:latin typeface="Calibri"/>
                  <a:ea typeface="TT Rounds Condensed"/>
                  <a:cs typeface="TT Rounds Condensed"/>
                  <a:sym typeface="TT Rounds Condensed"/>
                </a:rPr>
                <a:t>Wishes to ‘Magic’ into School Life</a:t>
              </a:r>
            </a:p>
          </p:txBody>
        </p:sp>
        <p:sp>
          <p:nvSpPr>
            <p:cNvPr id="6" name="TextBox 6"/>
            <p:cNvSpPr txBox="1"/>
            <p:nvPr/>
          </p:nvSpPr>
          <p:spPr>
            <a:xfrm>
              <a:off x="161667" y="3497314"/>
              <a:ext cx="10356837" cy="6548288"/>
            </a:xfrm>
            <a:prstGeom prst="rect">
              <a:avLst/>
            </a:prstGeom>
          </p:spPr>
          <p:txBody>
            <a:bodyPr lIns="0" tIns="0" rIns="0" bIns="0" rtlCol="0" anchor="t">
              <a:spAutoFit/>
            </a:bodyPr>
            <a:lstStyle/>
            <a:p>
              <a:pPr marL="0" lvl="0" indent="0" algn="l">
                <a:lnSpc>
                  <a:spcPts val="2448"/>
                </a:lnSpc>
              </a:pPr>
              <a:r>
                <a:rPr lang="en-US" sz="1883" dirty="0">
                  <a:solidFill>
                    <a:srgbClr val="000000"/>
                  </a:solidFill>
                  <a:latin typeface="Calibri"/>
                  <a:ea typeface="Calibri"/>
                  <a:cs typeface="Calibri"/>
                  <a:sym typeface="Calibri (MS)"/>
                </a:rPr>
                <a:t>You Said: You’d love to see more creativity, outdoor learning, cultural celebration, and emotional support.</a:t>
              </a:r>
            </a:p>
            <a:p>
              <a:pPr marL="0" lvl="0" indent="0" algn="l">
                <a:lnSpc>
                  <a:spcPts val="2448"/>
                </a:lnSpc>
              </a:pPr>
              <a:endParaRPr lang="en-US" sz="1883" dirty="0">
                <a:solidFill>
                  <a:srgbClr val="000000"/>
                </a:solidFill>
                <a:latin typeface="Calibri"/>
                <a:ea typeface="Calibri"/>
                <a:cs typeface="Calibri"/>
                <a:sym typeface="Calibri (MS)"/>
              </a:endParaRPr>
            </a:p>
            <a:p>
              <a:pPr marL="0" lvl="0" indent="0" algn="l">
                <a:lnSpc>
                  <a:spcPts val="2448"/>
                </a:lnSpc>
              </a:pPr>
              <a:r>
                <a:rPr lang="en-US" sz="1883" dirty="0">
                  <a:solidFill>
                    <a:srgbClr val="000000"/>
                  </a:solidFill>
                  <a:latin typeface="Calibri"/>
                  <a:ea typeface="Calibri"/>
                  <a:cs typeface="Calibri"/>
                  <a:sym typeface="Calibri (MS)"/>
                </a:rPr>
                <a:t>We Did:</a:t>
              </a:r>
            </a:p>
            <a:p>
              <a:pPr marL="0" lvl="0" indent="0" algn="l">
                <a:lnSpc>
                  <a:spcPts val="2448"/>
                </a:lnSpc>
              </a:pPr>
              <a:endParaRPr lang="en-US" sz="1883" dirty="0">
                <a:solidFill>
                  <a:srgbClr val="000000"/>
                </a:solidFill>
                <a:latin typeface="Calibri"/>
                <a:ea typeface="Calibri"/>
                <a:cs typeface="Calibri"/>
                <a:sym typeface="Calibri (MS)"/>
              </a:endParaRPr>
            </a:p>
            <a:p>
              <a:pPr marL="342900" lvl="0" indent="-342900" algn="l">
                <a:lnSpc>
                  <a:spcPts val="2448"/>
                </a:lnSpc>
                <a:buFont typeface="Arial" panose="020B0604020202020204" pitchFamily="34" charset="0"/>
                <a:buChar char="•"/>
              </a:pPr>
              <a:r>
                <a:rPr lang="en-US" sz="1883" dirty="0">
                  <a:solidFill>
                    <a:srgbClr val="000000"/>
                  </a:solidFill>
                  <a:latin typeface="Calibri"/>
                  <a:ea typeface="Calibri"/>
                  <a:cs typeface="Calibri"/>
                  <a:sym typeface="Calibri (MS)"/>
                </a:rPr>
                <a:t>Created craft business opportunities for every class at the Winter Fair, blending </a:t>
              </a:r>
              <a:r>
                <a:rPr lang="en-US" sz="1883" dirty="0" err="1">
                  <a:solidFill>
                    <a:srgbClr val="000000"/>
                  </a:solidFill>
                  <a:latin typeface="Calibri"/>
                  <a:ea typeface="Calibri"/>
                  <a:cs typeface="Calibri"/>
                  <a:sym typeface="Calibri (MS)"/>
                </a:rPr>
                <a:t>maths</a:t>
              </a:r>
              <a:r>
                <a:rPr lang="en-US" sz="1883" dirty="0">
                  <a:solidFill>
                    <a:srgbClr val="000000"/>
                  </a:solidFill>
                  <a:latin typeface="Calibri"/>
                  <a:ea typeface="Calibri"/>
                  <a:cs typeface="Calibri"/>
                  <a:sym typeface="Calibri (MS)"/>
                </a:rPr>
                <a:t>, creativity, and enterprise.</a:t>
              </a:r>
            </a:p>
            <a:p>
              <a:pPr marL="342900" lvl="0" indent="-342900" algn="l">
                <a:lnSpc>
                  <a:spcPts val="2448"/>
                </a:lnSpc>
                <a:buFont typeface="Arial" panose="020B0604020202020204" pitchFamily="34" charset="0"/>
                <a:buChar char="•"/>
              </a:pPr>
              <a:r>
                <a:rPr lang="en-US" sz="1883" dirty="0">
                  <a:solidFill>
                    <a:srgbClr val="000000"/>
                  </a:solidFill>
                  <a:latin typeface="Calibri"/>
                  <a:ea typeface="Calibri"/>
                  <a:cs typeface="Calibri"/>
                  <a:sym typeface="Calibri (MS)"/>
                </a:rPr>
                <a:t>P7 pupils are designing games and crafts for the Winter Fair, with Santa and </a:t>
              </a:r>
              <a:r>
                <a:rPr lang="en-US" sz="1883" dirty="0" err="1">
                  <a:solidFill>
                    <a:srgbClr val="000000"/>
                  </a:solidFill>
                  <a:latin typeface="Calibri"/>
                  <a:ea typeface="Calibri"/>
                  <a:cs typeface="Calibri"/>
                  <a:sym typeface="Calibri (MS)"/>
                </a:rPr>
                <a:t>Mrs</a:t>
              </a:r>
              <a:r>
                <a:rPr lang="en-US" sz="1883" dirty="0">
                  <a:solidFill>
                    <a:srgbClr val="000000"/>
                  </a:solidFill>
                  <a:latin typeface="Calibri"/>
                  <a:ea typeface="Calibri"/>
                  <a:cs typeface="Calibri"/>
                  <a:sym typeface="Calibri (MS)"/>
                </a:rPr>
                <a:t> Claus joining the festivities.</a:t>
              </a:r>
            </a:p>
            <a:p>
              <a:pPr marL="342900" lvl="0" indent="-342900" algn="l">
                <a:lnSpc>
                  <a:spcPts val="2448"/>
                </a:lnSpc>
                <a:buFont typeface="Arial" panose="020B0604020202020204" pitchFamily="34" charset="0"/>
                <a:buChar char="•"/>
              </a:pPr>
              <a:r>
                <a:rPr lang="en-US" sz="1883" dirty="0">
                  <a:solidFill>
                    <a:srgbClr val="000000"/>
                  </a:solidFill>
                  <a:latin typeface="Calibri"/>
                  <a:ea typeface="Calibri"/>
                  <a:cs typeface="Calibri"/>
                  <a:sym typeface="Calibri (MS)"/>
                </a:rPr>
                <a:t>Started Wildside Nature Club to nurture outdoor learning and connection with nature.</a:t>
              </a:r>
            </a:p>
            <a:p>
              <a:pPr marL="342900" lvl="0" indent="-342900" algn="l">
                <a:lnSpc>
                  <a:spcPts val="2448"/>
                </a:lnSpc>
                <a:buFont typeface="Arial" panose="020B0604020202020204" pitchFamily="34" charset="0"/>
                <a:buChar char="•"/>
              </a:pPr>
              <a:r>
                <a:rPr lang="en-US" sz="1883" dirty="0">
                  <a:solidFill>
                    <a:srgbClr val="000000"/>
                  </a:solidFill>
                  <a:latin typeface="Calibri"/>
                  <a:ea typeface="Calibri"/>
                  <a:cs typeface="Calibri"/>
                  <a:sym typeface="Calibri (MS)"/>
                </a:rPr>
                <a:t>Hosted Eco Coffee Morning to celebrate sustainability and community action.</a:t>
              </a:r>
            </a:p>
            <a:p>
              <a:pPr marL="342900" lvl="0" indent="-342900" algn="l">
                <a:lnSpc>
                  <a:spcPts val="2448"/>
                </a:lnSpc>
                <a:buFont typeface="Arial" panose="020B0604020202020204" pitchFamily="34" charset="0"/>
                <a:buChar char="•"/>
              </a:pPr>
              <a:r>
                <a:rPr lang="en-US" sz="1883" dirty="0">
                  <a:solidFill>
                    <a:srgbClr val="000000"/>
                  </a:solidFill>
                  <a:latin typeface="Calibri"/>
                  <a:ea typeface="Calibri"/>
                  <a:cs typeface="Calibri"/>
                  <a:sym typeface="Calibri (MS)"/>
                </a:rPr>
                <a:t>Continued the neurodiversity and ASN meet-ups, offering gentle, supportive spaces for families to connect. Created an information resource for parents on neurodiversity.</a:t>
              </a:r>
            </a:p>
          </p:txBody>
        </p:sp>
        <p:sp>
          <p:nvSpPr>
            <p:cNvPr id="7" name="AutoShape 7"/>
            <p:cNvSpPr/>
            <p:nvPr/>
          </p:nvSpPr>
          <p:spPr>
            <a:xfrm>
              <a:off x="0" y="3037253"/>
              <a:ext cx="11179230" cy="0"/>
            </a:xfrm>
            <a:prstGeom prst="line">
              <a:avLst/>
            </a:prstGeom>
            <a:ln w="139700" cap="flat">
              <a:solidFill>
                <a:srgbClr val="000000"/>
              </a:solidFill>
              <a:prstDash val="solid"/>
              <a:headEnd type="none" w="sm" len="sm"/>
              <a:tailEnd type="none" w="sm" len="sm"/>
            </a:ln>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999" y="271999"/>
            <a:ext cx="7908899" cy="9743002"/>
            <a:chOff x="0" y="0"/>
            <a:chExt cx="812800" cy="1001291"/>
          </a:xfrm>
        </p:grpSpPr>
        <p:sp>
          <p:nvSpPr>
            <p:cNvPr id="3" name="Freeform 3"/>
            <p:cNvSpPr/>
            <p:nvPr/>
          </p:nvSpPr>
          <p:spPr>
            <a:xfrm>
              <a:off x="0" y="0"/>
              <a:ext cx="812800" cy="1001291"/>
            </a:xfrm>
            <a:custGeom>
              <a:avLst/>
              <a:gdLst/>
              <a:ahLst/>
              <a:cxnLst/>
              <a:rect l="l" t="t" r="r" b="b"/>
              <a:pathLst>
                <a:path w="812800" h="1001291">
                  <a:moveTo>
                    <a:pt x="0" y="0"/>
                  </a:moveTo>
                  <a:lnTo>
                    <a:pt x="812800" y="0"/>
                  </a:lnTo>
                  <a:lnTo>
                    <a:pt x="812800" y="1001291"/>
                  </a:lnTo>
                  <a:lnTo>
                    <a:pt x="0" y="1001291"/>
                  </a:lnTo>
                  <a:close/>
                </a:path>
              </a:pathLst>
            </a:custGeom>
            <a:blipFill>
              <a:blip r:embed="rId2"/>
              <a:stretch>
                <a:fillRect t="-4116" b="-4116"/>
              </a:stretch>
            </a:blipFill>
          </p:spPr>
        </p:sp>
      </p:grpSp>
      <p:grpSp>
        <p:nvGrpSpPr>
          <p:cNvPr id="4" name="Group 4"/>
          <p:cNvGrpSpPr/>
          <p:nvPr/>
        </p:nvGrpSpPr>
        <p:grpSpPr>
          <a:xfrm>
            <a:off x="9256123" y="960968"/>
            <a:ext cx="8384422" cy="8137595"/>
            <a:chOff x="0" y="0"/>
            <a:chExt cx="11179230" cy="10850126"/>
          </a:xfrm>
        </p:grpSpPr>
        <p:sp>
          <p:nvSpPr>
            <p:cNvPr id="5" name="TextBox 5"/>
            <p:cNvSpPr txBox="1"/>
            <p:nvPr/>
          </p:nvSpPr>
          <p:spPr>
            <a:xfrm>
              <a:off x="161667" y="0"/>
              <a:ext cx="10356836" cy="4229100"/>
            </a:xfrm>
            <a:prstGeom prst="rect">
              <a:avLst/>
            </a:prstGeom>
          </p:spPr>
          <p:txBody>
            <a:bodyPr lIns="0" tIns="0" rIns="0" bIns="0" rtlCol="0" anchor="t">
              <a:spAutoFit/>
            </a:bodyPr>
            <a:lstStyle/>
            <a:p>
              <a:pPr marL="0" lvl="0" indent="0" algn="l">
                <a:lnSpc>
                  <a:spcPts val="8368"/>
                </a:lnSpc>
              </a:pPr>
              <a:r>
                <a:rPr lang="en-US" sz="6950" spc="-42" dirty="0">
                  <a:solidFill>
                    <a:srgbClr val="000000"/>
                  </a:solidFill>
                  <a:latin typeface="TT Rounds Condensed"/>
                  <a:ea typeface="TT Rounds Condensed"/>
                  <a:cs typeface="TT Rounds Condensed"/>
                  <a:sym typeface="TT Rounds Condensed"/>
                </a:rPr>
                <a:t>🛠 </a:t>
              </a:r>
              <a:r>
                <a:rPr lang="en-US" sz="6950" spc="-42" dirty="0">
                  <a:solidFill>
                    <a:srgbClr val="000000"/>
                  </a:solidFill>
                  <a:latin typeface="Calibri"/>
                  <a:ea typeface="TT Rounds Condensed"/>
                  <a:cs typeface="TT Rounds Condensed"/>
                  <a:sym typeface="TT Rounds Condensed"/>
                </a:rPr>
                <a:t>Parent Superpowers &amp; Offers of Help</a:t>
              </a:r>
            </a:p>
          </p:txBody>
        </p:sp>
        <p:sp>
          <p:nvSpPr>
            <p:cNvPr id="6" name="TextBox 6"/>
            <p:cNvSpPr txBox="1"/>
            <p:nvPr/>
          </p:nvSpPr>
          <p:spPr>
            <a:xfrm>
              <a:off x="161667" y="5100689"/>
              <a:ext cx="10356837" cy="5749437"/>
            </a:xfrm>
            <a:prstGeom prst="rect">
              <a:avLst/>
            </a:prstGeom>
          </p:spPr>
          <p:txBody>
            <a:bodyPr lIns="0" tIns="0" rIns="0" bIns="0" rtlCol="0" anchor="t">
              <a:spAutoFit/>
            </a:bodyPr>
            <a:lstStyle/>
            <a:p>
              <a:pPr marL="0" lvl="0" indent="0" algn="l">
                <a:lnSpc>
                  <a:spcPts val="2588"/>
                </a:lnSpc>
              </a:pPr>
              <a:r>
                <a:rPr lang="en-US" sz="1950" dirty="0">
                  <a:solidFill>
                    <a:srgbClr val="000000"/>
                  </a:solidFill>
                  <a:latin typeface="Calibri"/>
                  <a:ea typeface="Calibri (MS)"/>
                  <a:cs typeface="Calibri (MS)"/>
                  <a:sym typeface="Calibri (MS)"/>
                </a:rPr>
                <a:t>You Said: You’re ready to help with reading, gardening, events, fundraising, and more.</a:t>
              </a:r>
              <a:endParaRPr lang="en-US" sz="1950" dirty="0">
                <a:solidFill>
                  <a:srgbClr val="000000"/>
                </a:solidFill>
                <a:latin typeface="Calibri"/>
                <a:ea typeface="Calibri (MS)"/>
                <a:cs typeface="Calibri (MS)"/>
              </a:endParaRPr>
            </a:p>
            <a:p>
              <a:pPr marL="0" lvl="0" indent="0" algn="l">
                <a:lnSpc>
                  <a:spcPts val="2588"/>
                </a:lnSpc>
              </a:pPr>
              <a:endParaRPr lang="en-US" sz="1950" dirty="0">
                <a:solidFill>
                  <a:srgbClr val="000000"/>
                </a:solidFill>
                <a:latin typeface="Calibri"/>
                <a:ea typeface="Calibri (MS)"/>
                <a:cs typeface="Calibri (MS)"/>
              </a:endParaRPr>
            </a:p>
            <a:p>
              <a:pPr marL="0" lvl="0" indent="0" algn="l">
                <a:lnSpc>
                  <a:spcPts val="2588"/>
                </a:lnSpc>
              </a:pPr>
              <a:r>
                <a:rPr lang="en-US" sz="1950" dirty="0">
                  <a:solidFill>
                    <a:srgbClr val="000000"/>
                  </a:solidFill>
                  <a:latin typeface="Calibri"/>
                  <a:ea typeface="Calibri (MS)"/>
                  <a:cs typeface="Calibri (MS)"/>
                  <a:sym typeface="Calibri (MS)"/>
                </a:rPr>
                <a:t>We Did:</a:t>
              </a:r>
              <a:endParaRPr lang="en-US" sz="1950" dirty="0">
                <a:solidFill>
                  <a:srgbClr val="000000"/>
                </a:solidFill>
                <a:latin typeface="Calibri"/>
                <a:ea typeface="Calibri (MS)"/>
                <a:cs typeface="Calibri (MS)"/>
              </a:endParaRPr>
            </a:p>
            <a:p>
              <a:pPr marL="0" lvl="0" indent="0" algn="l">
                <a:lnSpc>
                  <a:spcPts val="2588"/>
                </a:lnSpc>
              </a:pPr>
              <a:endParaRPr lang="en-US" sz="1950" dirty="0">
                <a:solidFill>
                  <a:srgbClr val="000000"/>
                </a:solidFill>
                <a:latin typeface="Calibri"/>
                <a:ea typeface="Calibri (MS)"/>
                <a:cs typeface="Calibri (MS)"/>
              </a:endParaRPr>
            </a:p>
            <a:p>
              <a:pPr marL="285750" lvl="0" indent="-285750" algn="l">
                <a:lnSpc>
                  <a:spcPts val="2588"/>
                </a:lnSpc>
                <a:buFont typeface="Arial" panose="020B0604020202020204" pitchFamily="34" charset="0"/>
                <a:buChar char="•"/>
              </a:pPr>
              <a:r>
                <a:rPr lang="en-US" dirty="0">
                  <a:solidFill>
                    <a:srgbClr val="000000"/>
                  </a:solidFill>
                  <a:latin typeface="Calibri"/>
                  <a:ea typeface="Calibri (MS)"/>
                  <a:cs typeface="Calibri (MS)"/>
                  <a:sym typeface="Calibri (MS)"/>
                </a:rPr>
                <a:t>Welcomed 20 completed PVGs, expanding our pool of volunteers.</a:t>
              </a:r>
              <a:endParaRPr lang="en-US" dirty="0">
                <a:solidFill>
                  <a:srgbClr val="000000"/>
                </a:solidFill>
                <a:latin typeface="Calibri"/>
                <a:ea typeface="Calibri (MS)"/>
                <a:cs typeface="Calibri (MS)"/>
              </a:endParaRPr>
            </a:p>
            <a:p>
              <a:pPr marL="285750" lvl="0" indent="-285750" algn="l">
                <a:lnSpc>
                  <a:spcPts val="2588"/>
                </a:lnSpc>
                <a:buFont typeface="Arial" panose="020B0604020202020204" pitchFamily="34" charset="0"/>
                <a:buChar char="•"/>
              </a:pPr>
              <a:r>
                <a:rPr lang="en-US" dirty="0">
                  <a:solidFill>
                    <a:srgbClr val="000000"/>
                  </a:solidFill>
                  <a:latin typeface="Calibri"/>
                  <a:ea typeface="Calibri (MS)"/>
                  <a:cs typeface="Calibri (MS)"/>
                  <a:sym typeface="Calibri (MS)"/>
                </a:rPr>
                <a:t>Supported the football team with new kit, thanks to parent-led fundraising and coordination.</a:t>
              </a:r>
              <a:endParaRPr lang="en-US" dirty="0">
                <a:solidFill>
                  <a:srgbClr val="000000"/>
                </a:solidFill>
                <a:latin typeface="Calibri"/>
                <a:ea typeface="Calibri (MS)"/>
                <a:cs typeface="Calibri (MS)"/>
              </a:endParaRPr>
            </a:p>
            <a:p>
              <a:pPr marL="285750" lvl="0" indent="-285750" algn="l">
                <a:lnSpc>
                  <a:spcPts val="2588"/>
                </a:lnSpc>
                <a:buFont typeface="Arial" panose="020B0604020202020204" pitchFamily="34" charset="0"/>
                <a:buChar char="•"/>
              </a:pPr>
              <a:r>
                <a:rPr lang="en-US" dirty="0">
                  <a:solidFill>
                    <a:srgbClr val="000000"/>
                  </a:solidFill>
                  <a:latin typeface="Calibri"/>
                  <a:ea typeface="Calibri (MS)"/>
                  <a:cs typeface="Calibri (MS)"/>
                  <a:sym typeface="Calibri (MS)"/>
                </a:rPr>
                <a:t>Continued to support the welfare fund, helping families access essentials and opportunities.</a:t>
              </a:r>
              <a:endParaRPr lang="en-US" dirty="0">
                <a:solidFill>
                  <a:srgbClr val="000000"/>
                </a:solidFill>
                <a:latin typeface="Calibri"/>
                <a:ea typeface="Calibri (MS)"/>
                <a:cs typeface="Calibri (MS)"/>
              </a:endParaRPr>
            </a:p>
            <a:p>
              <a:pPr marL="285750" lvl="0" indent="-285750" algn="l">
                <a:lnSpc>
                  <a:spcPts val="2588"/>
                </a:lnSpc>
                <a:buFont typeface="Arial" panose="020B0604020202020204" pitchFamily="34" charset="0"/>
                <a:buChar char="•"/>
              </a:pPr>
              <a:r>
                <a:rPr lang="en-US" dirty="0">
                  <a:solidFill>
                    <a:srgbClr val="000000"/>
                  </a:solidFill>
                  <a:latin typeface="Calibri"/>
                  <a:ea typeface="Calibri (MS)"/>
                  <a:cs typeface="Calibri (MS)"/>
                  <a:sym typeface="Calibri (MS)"/>
                </a:rPr>
                <a:t>Continued the library volunteer </a:t>
              </a:r>
              <a:r>
                <a:rPr lang="en-US" err="1">
                  <a:solidFill>
                    <a:srgbClr val="000000"/>
                  </a:solidFill>
                  <a:latin typeface="Calibri"/>
                  <a:ea typeface="Calibri (MS)"/>
                  <a:cs typeface="Calibri (MS)"/>
                  <a:sym typeface="Calibri (MS)"/>
                </a:rPr>
                <a:t>programme</a:t>
              </a:r>
              <a:r>
                <a:rPr lang="en-US" dirty="0">
                  <a:solidFill>
                    <a:srgbClr val="000000"/>
                  </a:solidFill>
                  <a:latin typeface="Calibri"/>
                  <a:ea typeface="Calibri (MS)"/>
                  <a:cs typeface="Calibri (MS)"/>
                  <a:sym typeface="Calibri (MS)"/>
                </a:rPr>
                <a:t>, helping to enrich reading culture and support literacy.</a:t>
              </a:r>
              <a:endParaRPr lang="en-US" dirty="0">
                <a:solidFill>
                  <a:srgbClr val="000000"/>
                </a:solidFill>
                <a:latin typeface="Calibri"/>
                <a:ea typeface="Calibri (MS)"/>
                <a:cs typeface="Calibri (MS)"/>
              </a:endParaRPr>
            </a:p>
            <a:p>
              <a:pPr marL="285750" lvl="0" indent="-285750" algn="l">
                <a:lnSpc>
                  <a:spcPts val="2588"/>
                </a:lnSpc>
                <a:buFont typeface="Arial" panose="020B0604020202020204" pitchFamily="34" charset="0"/>
                <a:buChar char="•"/>
              </a:pPr>
              <a:r>
                <a:rPr lang="en-US" dirty="0">
                  <a:solidFill>
                    <a:srgbClr val="000000"/>
                  </a:solidFill>
                  <a:latin typeface="Calibri"/>
                  <a:ea typeface="Calibri (MS)"/>
                  <a:cs typeface="Calibri (MS)"/>
                  <a:sym typeface="Calibri (MS)"/>
                </a:rPr>
                <a:t>Introduced new school fundraising opportunities</a:t>
              </a:r>
              <a:endParaRPr lang="en-US" dirty="0">
                <a:solidFill>
                  <a:srgbClr val="000000"/>
                </a:solidFill>
                <a:latin typeface="Calibri"/>
                <a:ea typeface="Calibri (MS)"/>
                <a:cs typeface="Calibri (MS)"/>
              </a:endParaRPr>
            </a:p>
          </p:txBody>
        </p:sp>
        <p:sp>
          <p:nvSpPr>
            <p:cNvPr id="7" name="AutoShape 7"/>
            <p:cNvSpPr/>
            <p:nvPr/>
          </p:nvSpPr>
          <p:spPr>
            <a:xfrm>
              <a:off x="0" y="4650153"/>
              <a:ext cx="11179230" cy="0"/>
            </a:xfrm>
            <a:prstGeom prst="line">
              <a:avLst/>
            </a:prstGeom>
            <a:ln w="139700" cap="flat">
              <a:solidFill>
                <a:srgbClr val="000000"/>
              </a:solidFill>
              <a:prstDash val="solid"/>
              <a:headEnd type="none" w="sm" len="sm"/>
              <a:tailEnd type="none" w="sm" len="sm"/>
            </a:ln>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999" y="271999"/>
            <a:ext cx="7908899" cy="9743002"/>
            <a:chOff x="0" y="0"/>
            <a:chExt cx="812800" cy="1001291"/>
          </a:xfrm>
        </p:grpSpPr>
        <p:sp>
          <p:nvSpPr>
            <p:cNvPr id="3" name="Freeform 3"/>
            <p:cNvSpPr/>
            <p:nvPr/>
          </p:nvSpPr>
          <p:spPr>
            <a:xfrm>
              <a:off x="0" y="0"/>
              <a:ext cx="812800" cy="1001291"/>
            </a:xfrm>
            <a:custGeom>
              <a:avLst/>
              <a:gdLst/>
              <a:ahLst/>
              <a:cxnLst/>
              <a:rect l="l" t="t" r="r" b="b"/>
              <a:pathLst>
                <a:path w="812800" h="1001291">
                  <a:moveTo>
                    <a:pt x="0" y="0"/>
                  </a:moveTo>
                  <a:lnTo>
                    <a:pt x="812800" y="0"/>
                  </a:lnTo>
                  <a:lnTo>
                    <a:pt x="812800" y="1001291"/>
                  </a:lnTo>
                  <a:lnTo>
                    <a:pt x="0" y="1001291"/>
                  </a:lnTo>
                  <a:close/>
                </a:path>
              </a:pathLst>
            </a:custGeom>
            <a:blipFill>
              <a:blip r:embed="rId2"/>
              <a:stretch>
                <a:fillRect t="-4116" b="-4116"/>
              </a:stretch>
            </a:blipFill>
          </p:spPr>
        </p:sp>
      </p:grpSp>
      <p:grpSp>
        <p:nvGrpSpPr>
          <p:cNvPr id="4" name="Group 4"/>
          <p:cNvGrpSpPr/>
          <p:nvPr/>
        </p:nvGrpSpPr>
        <p:grpSpPr>
          <a:xfrm>
            <a:off x="9256123" y="1638170"/>
            <a:ext cx="8384422" cy="7224899"/>
            <a:chOff x="0" y="0"/>
            <a:chExt cx="11179230" cy="9633198"/>
          </a:xfrm>
        </p:grpSpPr>
        <p:sp>
          <p:nvSpPr>
            <p:cNvPr id="5" name="TextBox 5"/>
            <p:cNvSpPr txBox="1"/>
            <p:nvPr/>
          </p:nvSpPr>
          <p:spPr>
            <a:xfrm>
              <a:off x="161667" y="0"/>
              <a:ext cx="10356836" cy="2768600"/>
            </a:xfrm>
            <a:prstGeom prst="rect">
              <a:avLst/>
            </a:prstGeom>
          </p:spPr>
          <p:txBody>
            <a:bodyPr lIns="0" tIns="0" rIns="0" bIns="0" rtlCol="0" anchor="t">
              <a:spAutoFit/>
            </a:bodyPr>
            <a:lstStyle/>
            <a:p>
              <a:pPr marL="0" lvl="0" indent="0" algn="l">
                <a:lnSpc>
                  <a:spcPts val="8218"/>
                </a:lnSpc>
              </a:pPr>
              <a:r>
                <a:rPr lang="en-US" sz="6800" spc="-41" dirty="0">
                  <a:solidFill>
                    <a:srgbClr val="000000"/>
                  </a:solidFill>
                  <a:latin typeface="TT Rounds Condensed"/>
                  <a:ea typeface="TT Rounds Condensed"/>
                  <a:cs typeface="TT Rounds Condensed"/>
                  <a:sym typeface="TT Rounds Condensed"/>
                </a:rPr>
                <a:t>🎭 </a:t>
              </a:r>
              <a:r>
                <a:rPr lang="en-US" sz="6800" spc="-41" dirty="0">
                  <a:solidFill>
                    <a:srgbClr val="000000"/>
                  </a:solidFill>
                  <a:latin typeface="Calibri"/>
                  <a:ea typeface="TT Rounds Condensed"/>
                  <a:cs typeface="TT Rounds Condensed"/>
                  <a:sym typeface="TT Rounds Condensed"/>
                </a:rPr>
                <a:t>Events &amp; Activities Suggestions</a:t>
              </a:r>
            </a:p>
          </p:txBody>
        </p:sp>
        <p:sp>
          <p:nvSpPr>
            <p:cNvPr id="6" name="TextBox 6"/>
            <p:cNvSpPr txBox="1"/>
            <p:nvPr/>
          </p:nvSpPr>
          <p:spPr>
            <a:xfrm>
              <a:off x="161667" y="3640189"/>
              <a:ext cx="10356837" cy="5993009"/>
            </a:xfrm>
            <a:prstGeom prst="rect">
              <a:avLst/>
            </a:prstGeom>
          </p:spPr>
          <p:txBody>
            <a:bodyPr lIns="0" tIns="0" rIns="0" bIns="0" rtlCol="0" anchor="t">
              <a:spAutoFit/>
            </a:bodyPr>
            <a:lstStyle/>
            <a:p>
              <a:pPr marL="0" lvl="0" indent="0" algn="l">
                <a:lnSpc>
                  <a:spcPts val="3198"/>
                </a:lnSpc>
              </a:pPr>
              <a:r>
                <a:rPr lang="en-US" sz="2450" dirty="0">
                  <a:solidFill>
                    <a:srgbClr val="000000"/>
                  </a:solidFill>
                  <a:latin typeface="Calibri"/>
                  <a:ea typeface="Calibri (MS)"/>
                  <a:cs typeface="Calibri (MS)"/>
                  <a:sym typeface="Calibri (MS)"/>
                </a:rPr>
                <a:t>You Said: You’d love more music, theatre, and creative opportunities.</a:t>
              </a:r>
              <a:endParaRPr lang="en-US" sz="2450" dirty="0">
                <a:solidFill>
                  <a:srgbClr val="000000"/>
                </a:solidFill>
                <a:latin typeface="Calibri"/>
                <a:ea typeface="Calibri (MS)"/>
                <a:cs typeface="Calibri (MS)"/>
              </a:endParaRPr>
            </a:p>
            <a:p>
              <a:pPr marL="0" lvl="0" indent="0" algn="l">
                <a:lnSpc>
                  <a:spcPts val="3198"/>
                </a:lnSpc>
              </a:pPr>
              <a:endParaRPr lang="en-US" sz="2450" dirty="0">
                <a:solidFill>
                  <a:srgbClr val="000000"/>
                </a:solidFill>
                <a:latin typeface="Calibri"/>
                <a:ea typeface="Calibri (MS)"/>
                <a:cs typeface="Calibri (MS)"/>
              </a:endParaRPr>
            </a:p>
            <a:p>
              <a:pPr marL="0" lvl="0" indent="0" algn="l">
                <a:lnSpc>
                  <a:spcPts val="3198"/>
                </a:lnSpc>
              </a:pPr>
              <a:r>
                <a:rPr lang="en-US" sz="2450" dirty="0">
                  <a:solidFill>
                    <a:srgbClr val="000000"/>
                  </a:solidFill>
                  <a:latin typeface="Calibri"/>
                  <a:ea typeface="Calibri (MS)"/>
                  <a:cs typeface="Calibri (MS)"/>
                  <a:sym typeface="Calibri (MS)"/>
                </a:rPr>
                <a:t>We Did:</a:t>
              </a:r>
              <a:endParaRPr lang="en-US" sz="2450" dirty="0">
                <a:solidFill>
                  <a:srgbClr val="000000"/>
                </a:solidFill>
                <a:latin typeface="Calibri"/>
                <a:ea typeface="Calibri (MS)"/>
                <a:cs typeface="Calibri (MS)"/>
              </a:endParaRPr>
            </a:p>
            <a:p>
              <a:pPr marL="342900" lvl="0" indent="-342900" algn="l">
                <a:lnSpc>
                  <a:spcPts val="3198"/>
                </a:lnSpc>
                <a:buFont typeface="Arial" panose="020B0604020202020204" pitchFamily="34" charset="0"/>
                <a:buChar char="•"/>
              </a:pPr>
              <a:r>
                <a:rPr lang="en-US" sz="2450" dirty="0">
                  <a:solidFill>
                    <a:srgbClr val="000000"/>
                  </a:solidFill>
                  <a:latin typeface="Calibri"/>
                  <a:ea typeface="Calibri (MS)"/>
                  <a:cs typeface="Calibri (MS)"/>
                  <a:sym typeface="Calibri (MS)"/>
                </a:rPr>
                <a:t>Restarted the choir/singing club, now preparing to sing carols at a local nursing home and the Winter Fair</a:t>
              </a:r>
              <a:endParaRPr lang="en-US" sz="2450" dirty="0">
                <a:solidFill>
                  <a:srgbClr val="000000"/>
                </a:solidFill>
                <a:latin typeface="Calibri"/>
                <a:ea typeface="Calibri (MS)"/>
                <a:cs typeface="Calibri (MS)"/>
              </a:endParaRPr>
            </a:p>
            <a:p>
              <a:pPr marL="342900" lvl="0" indent="-342900" algn="l">
                <a:lnSpc>
                  <a:spcPts val="3198"/>
                </a:lnSpc>
                <a:buFont typeface="Arial" panose="020B0604020202020204" pitchFamily="34" charset="0"/>
                <a:buChar char="•"/>
              </a:pPr>
              <a:r>
                <a:rPr lang="en-US" sz="2450" dirty="0">
                  <a:solidFill>
                    <a:srgbClr val="000000"/>
                  </a:solidFill>
                  <a:latin typeface="Calibri"/>
                  <a:ea typeface="Calibri (MS)"/>
                  <a:cs typeface="Calibri (MS)"/>
                  <a:sym typeface="Calibri (MS)"/>
                </a:rPr>
                <a:t>Restarted violin lessons, now preparing for the Christmas concert</a:t>
              </a:r>
              <a:endParaRPr lang="en-US" sz="2450" dirty="0">
                <a:solidFill>
                  <a:srgbClr val="000000"/>
                </a:solidFill>
                <a:latin typeface="Calibri"/>
                <a:ea typeface="Calibri (MS)"/>
                <a:cs typeface="Calibri (MS)"/>
              </a:endParaRPr>
            </a:p>
            <a:p>
              <a:pPr marL="342900" lvl="0" indent="-342900" algn="l">
                <a:lnSpc>
                  <a:spcPts val="3198"/>
                </a:lnSpc>
                <a:buFont typeface="Arial" panose="020B0604020202020204" pitchFamily="34" charset="0"/>
                <a:buChar char="•"/>
              </a:pPr>
              <a:r>
                <a:rPr lang="en-US" sz="2450" dirty="0">
                  <a:solidFill>
                    <a:srgbClr val="000000"/>
                  </a:solidFill>
                  <a:latin typeface="Calibri"/>
                  <a:ea typeface="Calibri (MS)"/>
                  <a:cs typeface="Calibri (MS)"/>
                  <a:sym typeface="Calibri (MS)"/>
                </a:rPr>
                <a:t>Started a Judo Club, adding variety to extracurriculars.</a:t>
              </a:r>
              <a:endParaRPr lang="en-US" sz="2450" dirty="0">
                <a:solidFill>
                  <a:srgbClr val="000000"/>
                </a:solidFill>
                <a:latin typeface="Calibri"/>
                <a:ea typeface="Calibri (MS)"/>
                <a:cs typeface="Calibri (MS)"/>
              </a:endParaRPr>
            </a:p>
            <a:p>
              <a:pPr marL="342900" lvl="0" indent="-342900" algn="l">
                <a:lnSpc>
                  <a:spcPts val="3198"/>
                </a:lnSpc>
                <a:buFont typeface="Arial" panose="020B0604020202020204" pitchFamily="34" charset="0"/>
                <a:buChar char="•"/>
              </a:pPr>
              <a:r>
                <a:rPr lang="en-US" sz="2450" dirty="0">
                  <a:solidFill>
                    <a:srgbClr val="000000"/>
                  </a:solidFill>
                  <a:latin typeface="Calibri"/>
                  <a:ea typeface="Calibri (MS)"/>
                  <a:cs typeface="Calibri (MS)"/>
                  <a:sym typeface="Calibri (MS)"/>
                </a:rPr>
                <a:t>Supported craft-based enterprise projects at the Winter Fair, giving every child a chance to shine.</a:t>
              </a:r>
              <a:endParaRPr lang="en-US" sz="2450">
                <a:solidFill>
                  <a:srgbClr val="000000"/>
                </a:solidFill>
                <a:latin typeface="Calibri"/>
                <a:ea typeface="Calibri (MS)"/>
                <a:cs typeface="Calibri (MS)"/>
              </a:endParaRPr>
            </a:p>
          </p:txBody>
        </p:sp>
        <p:sp>
          <p:nvSpPr>
            <p:cNvPr id="7" name="AutoShape 7"/>
            <p:cNvSpPr/>
            <p:nvPr/>
          </p:nvSpPr>
          <p:spPr>
            <a:xfrm>
              <a:off x="0" y="3189653"/>
              <a:ext cx="11179230" cy="0"/>
            </a:xfrm>
            <a:prstGeom prst="line">
              <a:avLst/>
            </a:prstGeom>
            <a:ln w="139700" cap="flat">
              <a:solidFill>
                <a:srgbClr val="000000"/>
              </a:solidFill>
              <a:prstDash val="solid"/>
              <a:headEnd type="none" w="sm" len="sm"/>
              <a:tailEnd type="none" w="sm" len="sm"/>
            </a:ln>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999" y="271999"/>
            <a:ext cx="7908899" cy="9743002"/>
            <a:chOff x="0" y="0"/>
            <a:chExt cx="812800" cy="1001291"/>
          </a:xfrm>
        </p:grpSpPr>
        <p:sp>
          <p:nvSpPr>
            <p:cNvPr id="3" name="Freeform 3"/>
            <p:cNvSpPr/>
            <p:nvPr/>
          </p:nvSpPr>
          <p:spPr>
            <a:xfrm>
              <a:off x="0" y="0"/>
              <a:ext cx="812800" cy="1001291"/>
            </a:xfrm>
            <a:custGeom>
              <a:avLst/>
              <a:gdLst/>
              <a:ahLst/>
              <a:cxnLst/>
              <a:rect l="l" t="t" r="r" b="b"/>
              <a:pathLst>
                <a:path w="812800" h="1001291">
                  <a:moveTo>
                    <a:pt x="0" y="0"/>
                  </a:moveTo>
                  <a:lnTo>
                    <a:pt x="812800" y="0"/>
                  </a:lnTo>
                  <a:lnTo>
                    <a:pt x="812800" y="1001291"/>
                  </a:lnTo>
                  <a:lnTo>
                    <a:pt x="0" y="1001291"/>
                  </a:lnTo>
                  <a:close/>
                </a:path>
              </a:pathLst>
            </a:custGeom>
            <a:blipFill>
              <a:blip r:embed="rId2"/>
              <a:stretch>
                <a:fillRect t="-4116" b="-4116"/>
              </a:stretch>
            </a:blipFill>
          </p:spPr>
        </p:sp>
      </p:grpSp>
      <p:grpSp>
        <p:nvGrpSpPr>
          <p:cNvPr id="4" name="Group 4"/>
          <p:cNvGrpSpPr/>
          <p:nvPr/>
        </p:nvGrpSpPr>
        <p:grpSpPr>
          <a:xfrm>
            <a:off x="9256123" y="1095150"/>
            <a:ext cx="8384422" cy="8125303"/>
            <a:chOff x="0" y="0"/>
            <a:chExt cx="11179230" cy="10833739"/>
          </a:xfrm>
        </p:grpSpPr>
        <p:sp>
          <p:nvSpPr>
            <p:cNvPr id="5" name="TextBox 5"/>
            <p:cNvSpPr txBox="1"/>
            <p:nvPr/>
          </p:nvSpPr>
          <p:spPr>
            <a:xfrm>
              <a:off x="161667" y="0"/>
              <a:ext cx="10356836" cy="2895600"/>
            </a:xfrm>
            <a:prstGeom prst="rect">
              <a:avLst/>
            </a:prstGeom>
          </p:spPr>
          <p:txBody>
            <a:bodyPr lIns="0" tIns="0" rIns="0" bIns="0" rtlCol="0" anchor="t">
              <a:spAutoFit/>
            </a:bodyPr>
            <a:lstStyle/>
            <a:p>
              <a:pPr marL="0" lvl="0" indent="0" algn="l">
                <a:lnSpc>
                  <a:spcPts val="8593"/>
                </a:lnSpc>
              </a:pPr>
              <a:r>
                <a:rPr lang="en-US" sz="7150" spc="-43" dirty="0">
                  <a:solidFill>
                    <a:srgbClr val="000000"/>
                  </a:solidFill>
                  <a:latin typeface="TT Rounds Condensed"/>
                  <a:ea typeface="TT Rounds Condensed"/>
                  <a:cs typeface="TT Rounds Condensed"/>
                  <a:sym typeface="TT Rounds Condensed"/>
                </a:rPr>
                <a:t>📣 </a:t>
              </a:r>
              <a:r>
                <a:rPr lang="en-US" sz="7150" spc="-43" dirty="0">
                  <a:solidFill>
                    <a:srgbClr val="000000"/>
                  </a:solidFill>
                  <a:latin typeface="Calibri"/>
                  <a:ea typeface="TT Rounds Condensed"/>
                  <a:cs typeface="TT Rounds Condensed"/>
                  <a:sym typeface="TT Rounds Condensed"/>
                </a:rPr>
                <a:t>Communication &amp; Inclusion</a:t>
              </a:r>
            </a:p>
          </p:txBody>
        </p:sp>
        <p:sp>
          <p:nvSpPr>
            <p:cNvPr id="6" name="TextBox 6"/>
            <p:cNvSpPr txBox="1"/>
            <p:nvPr/>
          </p:nvSpPr>
          <p:spPr>
            <a:xfrm>
              <a:off x="161667" y="3767189"/>
              <a:ext cx="10356837" cy="7066550"/>
            </a:xfrm>
            <a:prstGeom prst="rect">
              <a:avLst/>
            </a:prstGeom>
          </p:spPr>
          <p:txBody>
            <a:bodyPr lIns="0" tIns="0" rIns="0" bIns="0" rtlCol="0" anchor="t">
              <a:spAutoFit/>
            </a:bodyPr>
            <a:lstStyle/>
            <a:p>
              <a:pPr marL="0" lvl="0" indent="0" algn="l">
                <a:lnSpc>
                  <a:spcPts val="2804"/>
                </a:lnSpc>
              </a:pPr>
              <a:r>
                <a:rPr lang="en-US" sz="2000" dirty="0">
                  <a:solidFill>
                    <a:srgbClr val="000000"/>
                  </a:solidFill>
                  <a:latin typeface="Calibri"/>
                  <a:ea typeface="Calibri (MS)"/>
                  <a:cs typeface="Calibri (MS)"/>
                  <a:sym typeface="Calibri (MS)"/>
                </a:rPr>
                <a:t>You Said: You want clearer, more personal communication and better reach to all families.</a:t>
              </a:r>
              <a:endParaRPr lang="en-US" sz="2000" dirty="0">
                <a:solidFill>
                  <a:srgbClr val="000000"/>
                </a:solidFill>
                <a:latin typeface="Calibri"/>
                <a:ea typeface="Calibri (MS)"/>
                <a:cs typeface="Calibri (MS)"/>
              </a:endParaRPr>
            </a:p>
            <a:p>
              <a:pPr marL="0" lvl="0" indent="0" algn="l">
                <a:lnSpc>
                  <a:spcPts val="2804"/>
                </a:lnSpc>
              </a:pPr>
              <a:endParaRPr lang="en-US" sz="2000" dirty="0">
                <a:solidFill>
                  <a:srgbClr val="000000"/>
                </a:solidFill>
                <a:latin typeface="Calibri"/>
                <a:ea typeface="Calibri (MS)"/>
                <a:cs typeface="Calibri (MS)"/>
              </a:endParaRPr>
            </a:p>
            <a:p>
              <a:pPr marL="0" lvl="0" indent="0" algn="l">
                <a:lnSpc>
                  <a:spcPts val="2804"/>
                </a:lnSpc>
              </a:pPr>
              <a:r>
                <a:rPr lang="en-US" sz="2000" dirty="0">
                  <a:solidFill>
                    <a:srgbClr val="000000"/>
                  </a:solidFill>
                  <a:latin typeface="Calibri"/>
                  <a:ea typeface="Calibri (MS)"/>
                  <a:cs typeface="Calibri (MS)"/>
                  <a:sym typeface="Calibri (MS)"/>
                </a:rPr>
                <a:t>We Did:</a:t>
              </a:r>
              <a:endParaRPr lang="en-US" sz="2000" dirty="0">
                <a:solidFill>
                  <a:srgbClr val="000000"/>
                </a:solidFill>
                <a:latin typeface="Calibri"/>
                <a:ea typeface="Calibri (MS)"/>
                <a:cs typeface="Calibri (MS)"/>
              </a:endParaRPr>
            </a:p>
            <a:p>
              <a:pPr marL="0" lvl="0" indent="0" algn="l">
                <a:lnSpc>
                  <a:spcPts val="2804"/>
                </a:lnSpc>
              </a:pPr>
              <a:endParaRPr lang="en-US" sz="2000" dirty="0">
                <a:solidFill>
                  <a:srgbClr val="000000"/>
                </a:solidFill>
                <a:latin typeface="Calibri"/>
                <a:ea typeface="Calibri (MS)"/>
                <a:cs typeface="Calibri (MS)"/>
              </a:endParaRPr>
            </a:p>
            <a:p>
              <a:pPr marL="342900" lvl="0" indent="-342900" algn="l">
                <a:lnSpc>
                  <a:spcPts val="2804"/>
                </a:lnSpc>
                <a:buFont typeface="Arial" panose="020B0604020202020204" pitchFamily="34" charset="0"/>
                <a:buChar char="•"/>
              </a:pPr>
              <a:r>
                <a:rPr lang="en-US" sz="2000" dirty="0">
                  <a:solidFill>
                    <a:srgbClr val="000000"/>
                  </a:solidFill>
                  <a:latin typeface="Calibri"/>
                  <a:ea typeface="Calibri (MS)"/>
                  <a:cs typeface="Calibri (MS)"/>
                  <a:sym typeface="Calibri (MS)"/>
                </a:rPr>
                <a:t>Moved to a WhatsApp Community for streamlined class updates, sub-groups, and event announcements.</a:t>
              </a:r>
              <a:endParaRPr lang="en-US" sz="2000" dirty="0">
                <a:solidFill>
                  <a:srgbClr val="000000"/>
                </a:solidFill>
                <a:latin typeface="Calibri"/>
                <a:ea typeface="Calibri (MS)"/>
                <a:cs typeface="Calibri (MS)"/>
              </a:endParaRPr>
            </a:p>
            <a:p>
              <a:pPr marL="342900" indent="-342900">
                <a:lnSpc>
                  <a:spcPts val="2804"/>
                </a:lnSpc>
                <a:buFont typeface="Arial" panose="020B0604020202020204" pitchFamily="34" charset="0"/>
                <a:buChar char="•"/>
              </a:pPr>
              <a:r>
                <a:rPr lang="en-US" sz="2000" dirty="0">
                  <a:solidFill>
                    <a:srgbClr val="000000"/>
                  </a:solidFill>
                  <a:latin typeface="Calibri"/>
                  <a:ea typeface="Calibri (MS)"/>
                  <a:cs typeface="Calibri (MS)"/>
                  <a:sym typeface="Calibri (MS)"/>
                </a:rPr>
                <a:t>Updated the school website with improved communications and updated the live school calendar.</a:t>
              </a:r>
              <a:endParaRPr lang="en-US" sz="2000" dirty="0">
                <a:solidFill>
                  <a:srgbClr val="000000"/>
                </a:solidFill>
                <a:latin typeface="Calibri"/>
                <a:ea typeface="Calibri (MS)"/>
                <a:cs typeface="Calibri (MS)"/>
              </a:endParaRPr>
            </a:p>
            <a:p>
              <a:pPr marL="342900" lvl="0" indent="-342900" algn="l">
                <a:lnSpc>
                  <a:spcPts val="2804"/>
                </a:lnSpc>
                <a:buFont typeface="Arial" panose="020B0604020202020204" pitchFamily="34" charset="0"/>
                <a:buChar char="•"/>
              </a:pPr>
              <a:r>
                <a:rPr lang="en-US" sz="2000" dirty="0">
                  <a:solidFill>
                    <a:srgbClr val="000000"/>
                  </a:solidFill>
                  <a:latin typeface="Calibri"/>
                  <a:ea typeface="Calibri (MS)"/>
                  <a:cs typeface="Calibri (MS)"/>
                  <a:sym typeface="Calibri (MS)"/>
                </a:rPr>
                <a:t>Scheduled the first Parent Council AGM alongside a school event, boosting attendance and accessibility.</a:t>
              </a:r>
              <a:endParaRPr lang="en-US" sz="2000" dirty="0">
                <a:solidFill>
                  <a:srgbClr val="000000"/>
                </a:solidFill>
                <a:latin typeface="Calibri"/>
                <a:ea typeface="Calibri (MS)"/>
                <a:cs typeface="Calibri (MS)"/>
              </a:endParaRPr>
            </a:p>
            <a:p>
              <a:pPr marL="0" lvl="0" indent="0" algn="l">
                <a:lnSpc>
                  <a:spcPts val="2804"/>
                </a:lnSpc>
              </a:pPr>
              <a:endParaRPr lang="en-US" sz="2000" dirty="0">
                <a:solidFill>
                  <a:srgbClr val="000000"/>
                </a:solidFill>
                <a:latin typeface="Calibri"/>
                <a:ea typeface="Calibri (MS)"/>
                <a:cs typeface="Calibri (MS)"/>
              </a:endParaRPr>
            </a:p>
            <a:p>
              <a:pPr marL="0" lvl="0" indent="0" algn="l">
                <a:lnSpc>
                  <a:spcPts val="2804"/>
                </a:lnSpc>
              </a:pPr>
              <a:r>
                <a:rPr lang="en-US" sz="2000" dirty="0">
                  <a:solidFill>
                    <a:srgbClr val="000000"/>
                  </a:solidFill>
                  <a:latin typeface="Calibri"/>
                  <a:ea typeface="Calibri (MS)"/>
                  <a:cs typeface="Calibri (MS)"/>
                  <a:sym typeface="Calibri (MS)"/>
                </a:rPr>
                <a:t>We plan to:</a:t>
              </a:r>
              <a:endParaRPr lang="en-US" sz="2000" dirty="0">
                <a:solidFill>
                  <a:srgbClr val="000000"/>
                </a:solidFill>
                <a:latin typeface="Calibri"/>
                <a:ea typeface="Calibri (MS)"/>
                <a:cs typeface="Calibri (MS)"/>
              </a:endParaRPr>
            </a:p>
            <a:p>
              <a:pPr marL="0" lvl="0" indent="0" algn="l">
                <a:lnSpc>
                  <a:spcPts val="1602"/>
                </a:lnSpc>
              </a:pPr>
              <a:endParaRPr lang="en-US" sz="2000" dirty="0">
                <a:solidFill>
                  <a:srgbClr val="000000"/>
                </a:solidFill>
                <a:latin typeface="Calibri"/>
                <a:ea typeface="Calibri (MS)"/>
                <a:cs typeface="Calibri (MS)"/>
              </a:endParaRPr>
            </a:p>
            <a:p>
              <a:pPr marL="342900" lvl="0" indent="-342900" algn="l">
                <a:lnSpc>
                  <a:spcPts val="1602"/>
                </a:lnSpc>
                <a:buFont typeface="Arial" panose="020B0604020202020204" pitchFamily="34" charset="0"/>
                <a:buChar char="•"/>
              </a:pPr>
              <a:r>
                <a:rPr lang="en-US" sz="2000" dirty="0">
                  <a:solidFill>
                    <a:srgbClr val="000000"/>
                  </a:solidFill>
                  <a:latin typeface="Calibri"/>
                  <a:ea typeface="Calibri (MS)"/>
                  <a:cs typeface="Calibri (MS)"/>
                  <a:sym typeface="Calibri (MS)"/>
                </a:rPr>
                <a:t>Launch our communications survey to hear more about what works for you.</a:t>
              </a:r>
              <a:endParaRPr lang="en-US" sz="2000" dirty="0">
                <a:solidFill>
                  <a:srgbClr val="000000"/>
                </a:solidFill>
                <a:latin typeface="Calibri"/>
                <a:ea typeface="Calibri (MS)"/>
                <a:cs typeface="Calibri (MS)"/>
              </a:endParaRPr>
            </a:p>
          </p:txBody>
        </p:sp>
        <p:sp>
          <p:nvSpPr>
            <p:cNvPr id="7" name="AutoShape 7"/>
            <p:cNvSpPr/>
            <p:nvPr/>
          </p:nvSpPr>
          <p:spPr>
            <a:xfrm>
              <a:off x="0" y="3316653"/>
              <a:ext cx="11179230" cy="0"/>
            </a:xfrm>
            <a:prstGeom prst="line">
              <a:avLst/>
            </a:prstGeom>
            <a:ln w="139700" cap="flat">
              <a:solidFill>
                <a:srgbClr val="C0A27E"/>
              </a:solidFill>
              <a:prstDash val="solid"/>
              <a:headEnd type="none" w="sm" len="sm"/>
              <a:tailEnd type="none" w="sm" len="sm"/>
            </a:ln>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85350" y="6387809"/>
            <a:ext cx="8689975" cy="4186755"/>
            <a:chOff x="0" y="0"/>
            <a:chExt cx="11586633" cy="5582340"/>
          </a:xfrm>
        </p:grpSpPr>
        <p:sp>
          <p:nvSpPr>
            <p:cNvPr id="3" name="Freeform 3"/>
            <p:cNvSpPr/>
            <p:nvPr/>
          </p:nvSpPr>
          <p:spPr>
            <a:xfrm>
              <a:off x="0"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sp>
          <p:nvSpPr>
            <p:cNvPr id="4" name="Freeform 4"/>
            <p:cNvSpPr/>
            <p:nvPr/>
          </p:nvSpPr>
          <p:spPr>
            <a:xfrm>
              <a:off x="5897033"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grpSp>
      <p:grpSp>
        <p:nvGrpSpPr>
          <p:cNvPr id="5" name="Group 5"/>
          <p:cNvGrpSpPr/>
          <p:nvPr/>
        </p:nvGrpSpPr>
        <p:grpSpPr>
          <a:xfrm>
            <a:off x="10737144" y="1028700"/>
            <a:ext cx="5512605" cy="8229600"/>
            <a:chOff x="0" y="0"/>
            <a:chExt cx="812800" cy="1213404"/>
          </a:xfrm>
        </p:grpSpPr>
        <p:sp>
          <p:nvSpPr>
            <p:cNvPr id="6" name="Freeform 6"/>
            <p:cNvSpPr/>
            <p:nvPr/>
          </p:nvSpPr>
          <p:spPr>
            <a:xfrm>
              <a:off x="0" y="0"/>
              <a:ext cx="812800" cy="1213404"/>
            </a:xfrm>
            <a:custGeom>
              <a:avLst/>
              <a:gdLst/>
              <a:ahLst/>
              <a:cxnLst/>
              <a:rect l="l" t="t" r="r" b="b"/>
              <a:pathLst>
                <a:path w="812800" h="1213404">
                  <a:moveTo>
                    <a:pt x="0" y="0"/>
                  </a:moveTo>
                  <a:lnTo>
                    <a:pt x="812800" y="0"/>
                  </a:lnTo>
                  <a:lnTo>
                    <a:pt x="812800" y="1213404"/>
                  </a:lnTo>
                  <a:lnTo>
                    <a:pt x="0" y="1213404"/>
                  </a:lnTo>
                  <a:close/>
                </a:path>
              </a:pathLst>
            </a:custGeom>
            <a:blipFill>
              <a:blip r:embed="rId4"/>
              <a:stretch>
                <a:fillRect l="-5982" r="-5982"/>
              </a:stretch>
            </a:blipFill>
          </p:spPr>
        </p:sp>
      </p:grpSp>
      <p:grpSp>
        <p:nvGrpSpPr>
          <p:cNvPr id="7" name="Group 7"/>
          <p:cNvGrpSpPr/>
          <p:nvPr/>
        </p:nvGrpSpPr>
        <p:grpSpPr>
          <a:xfrm>
            <a:off x="1589447" y="1087039"/>
            <a:ext cx="7366296" cy="8194870"/>
            <a:chOff x="0" y="0"/>
            <a:chExt cx="9821728" cy="10926493"/>
          </a:xfrm>
        </p:grpSpPr>
        <p:sp>
          <p:nvSpPr>
            <p:cNvPr id="8" name="TextBox 8"/>
            <p:cNvSpPr txBox="1"/>
            <p:nvPr/>
          </p:nvSpPr>
          <p:spPr>
            <a:xfrm>
              <a:off x="0" y="0"/>
              <a:ext cx="9821728" cy="2819400"/>
            </a:xfrm>
            <a:prstGeom prst="rect">
              <a:avLst/>
            </a:prstGeom>
          </p:spPr>
          <p:txBody>
            <a:bodyPr lIns="0" tIns="0" rIns="0" bIns="0" rtlCol="0" anchor="t">
              <a:spAutoFit/>
            </a:bodyPr>
            <a:lstStyle/>
            <a:p>
              <a:pPr marL="0" lvl="0" indent="0" algn="l">
                <a:lnSpc>
                  <a:spcPts val="8399"/>
                </a:lnSpc>
              </a:pPr>
              <a:r>
                <a:rPr lang="en-US" sz="6950" spc="-42" dirty="0">
                  <a:solidFill>
                    <a:srgbClr val="000000"/>
                  </a:solidFill>
                  <a:latin typeface="TT Rounds Condensed"/>
                  <a:ea typeface="TT Rounds Condensed"/>
                  <a:cs typeface="TT Rounds Condensed"/>
                  <a:sym typeface="TT Rounds Condensed"/>
                </a:rPr>
                <a:t>🧩 </a:t>
              </a:r>
              <a:r>
                <a:rPr lang="en-US" sz="6950" spc="-42" dirty="0">
                  <a:solidFill>
                    <a:srgbClr val="000000"/>
                  </a:solidFill>
                  <a:latin typeface="Calibri"/>
                  <a:ea typeface="TT Rounds Condensed"/>
                  <a:cs typeface="TT Rounds Condensed"/>
                  <a:sym typeface="TT Rounds Condensed"/>
                </a:rPr>
                <a:t>Practical Enhancements</a:t>
              </a:r>
            </a:p>
          </p:txBody>
        </p:sp>
        <p:sp>
          <p:nvSpPr>
            <p:cNvPr id="9" name="TextBox 9"/>
            <p:cNvSpPr txBox="1"/>
            <p:nvPr/>
          </p:nvSpPr>
          <p:spPr>
            <a:xfrm>
              <a:off x="0" y="3160949"/>
              <a:ext cx="9821728" cy="7765544"/>
            </a:xfrm>
            <a:prstGeom prst="rect">
              <a:avLst/>
            </a:prstGeom>
          </p:spPr>
          <p:txBody>
            <a:bodyPr lIns="0" tIns="0" rIns="0" bIns="0" rtlCol="0" anchor="t">
              <a:spAutoFit/>
            </a:bodyPr>
            <a:lstStyle/>
            <a:p>
              <a:pPr marL="0" lvl="0" indent="0" algn="l">
                <a:lnSpc>
                  <a:spcPts val="3796"/>
                </a:lnSpc>
              </a:pPr>
              <a:r>
                <a:rPr lang="en-US" sz="2900" dirty="0">
                  <a:solidFill>
                    <a:srgbClr val="000000"/>
                  </a:solidFill>
                  <a:latin typeface="Calibri"/>
                  <a:ea typeface="Calibri (MS)"/>
                  <a:cs typeface="Calibri (MS)"/>
                  <a:sym typeface="Calibri (MS)"/>
                </a:rPr>
                <a:t>You Said: You’d like to see more support for logistics, wellbeing, and everyday school life.</a:t>
              </a:r>
              <a:endParaRPr lang="en-US" sz="2900" dirty="0">
                <a:solidFill>
                  <a:srgbClr val="000000"/>
                </a:solidFill>
                <a:latin typeface="Calibri"/>
                <a:ea typeface="Calibri (MS)"/>
                <a:cs typeface="Calibri (MS)"/>
              </a:endParaRPr>
            </a:p>
            <a:p>
              <a:pPr marL="0" lvl="0" indent="0" algn="l">
                <a:lnSpc>
                  <a:spcPts val="3796"/>
                </a:lnSpc>
              </a:pPr>
              <a:endParaRPr lang="en-US" sz="2900" dirty="0">
                <a:solidFill>
                  <a:srgbClr val="000000"/>
                </a:solidFill>
                <a:latin typeface="Calibri"/>
                <a:ea typeface="Calibri (MS)"/>
                <a:cs typeface="Calibri (MS)"/>
              </a:endParaRPr>
            </a:p>
            <a:p>
              <a:pPr marL="0" lvl="0" indent="0" algn="l">
                <a:lnSpc>
                  <a:spcPts val="3796"/>
                </a:lnSpc>
              </a:pPr>
              <a:r>
                <a:rPr lang="en-US" sz="2900" dirty="0">
                  <a:solidFill>
                    <a:srgbClr val="000000"/>
                  </a:solidFill>
                  <a:latin typeface="Calibri"/>
                  <a:ea typeface="Calibri (MS)"/>
                  <a:cs typeface="Calibri (MS)"/>
                  <a:sym typeface="Calibri (MS)"/>
                </a:rPr>
                <a:t>We Did:</a:t>
              </a:r>
              <a:endParaRPr lang="en-US" sz="2900" dirty="0">
                <a:solidFill>
                  <a:srgbClr val="000000"/>
                </a:solidFill>
                <a:latin typeface="Calibri"/>
                <a:ea typeface="Calibri (MS)"/>
                <a:cs typeface="Calibri (MS)"/>
              </a:endParaRPr>
            </a:p>
            <a:p>
              <a:pPr marL="0" lvl="0" indent="0" algn="l">
                <a:lnSpc>
                  <a:spcPts val="3796"/>
                </a:lnSpc>
              </a:pPr>
              <a:endParaRPr lang="en-US" sz="2900" dirty="0">
                <a:solidFill>
                  <a:srgbClr val="000000"/>
                </a:solidFill>
                <a:latin typeface="Calibri"/>
                <a:ea typeface="Calibri (MS)"/>
                <a:cs typeface="Calibri (MS)"/>
              </a:endParaRPr>
            </a:p>
            <a:p>
              <a:pPr marL="457200" lvl="0" indent="-457200" algn="l">
                <a:lnSpc>
                  <a:spcPts val="3796"/>
                </a:lnSpc>
                <a:buFont typeface="Arial" panose="020B0604020202020204" pitchFamily="34" charset="0"/>
                <a:buChar char="•"/>
              </a:pPr>
              <a:r>
                <a:rPr lang="en-US" sz="2900" dirty="0">
                  <a:solidFill>
                    <a:srgbClr val="000000"/>
                  </a:solidFill>
                  <a:latin typeface="Calibri"/>
                  <a:ea typeface="Calibri (MS)"/>
                  <a:cs typeface="Calibri (MS)"/>
                  <a:sym typeface="Calibri (MS)"/>
                </a:rPr>
                <a:t>Offered a costume swap to reduce pressure and increase inclusion.</a:t>
              </a:r>
              <a:endParaRPr lang="en-US" sz="2900" dirty="0">
                <a:solidFill>
                  <a:srgbClr val="000000"/>
                </a:solidFill>
                <a:latin typeface="Calibri"/>
                <a:ea typeface="Calibri (MS)"/>
                <a:cs typeface="Calibri (MS)"/>
              </a:endParaRPr>
            </a:p>
            <a:p>
              <a:pPr marL="457200" lvl="0" indent="-457200" algn="l">
                <a:lnSpc>
                  <a:spcPts val="3796"/>
                </a:lnSpc>
                <a:buFont typeface="Arial" panose="020B0604020202020204" pitchFamily="34" charset="0"/>
                <a:buChar char="•"/>
              </a:pPr>
              <a:r>
                <a:rPr lang="en-US" sz="2900" dirty="0">
                  <a:solidFill>
                    <a:srgbClr val="000000"/>
                  </a:solidFill>
                  <a:latin typeface="Calibri"/>
                  <a:ea typeface="Calibri (MS)"/>
                  <a:cs typeface="Calibri (MS)"/>
                  <a:sym typeface="Calibri (MS)"/>
                </a:rPr>
                <a:t>Held our first garden tidy, encouraging responsibility and pride in the school grounds.</a:t>
              </a:r>
              <a:endParaRPr lang="en-US" sz="2900" dirty="0">
                <a:solidFill>
                  <a:srgbClr val="000000"/>
                </a:solidFill>
                <a:latin typeface="Calibri"/>
                <a:ea typeface="Calibri (MS)"/>
                <a:cs typeface="Calibri (MS)"/>
              </a:endParaRPr>
            </a:p>
            <a:p>
              <a:pPr marL="457200" lvl="0" indent="-457200" algn="l">
                <a:lnSpc>
                  <a:spcPts val="3796"/>
                </a:lnSpc>
                <a:buFont typeface="Arial" panose="020B0604020202020204" pitchFamily="34" charset="0"/>
                <a:buChar char="•"/>
              </a:pPr>
              <a:r>
                <a:rPr lang="en-US" sz="2900" dirty="0">
                  <a:solidFill>
                    <a:srgbClr val="000000"/>
                  </a:solidFill>
                  <a:latin typeface="Calibri"/>
                  <a:ea typeface="Calibri (MS)"/>
                  <a:cs typeface="Calibri (MS)"/>
                  <a:sym typeface="Calibri (MS)"/>
                </a:rPr>
                <a:t>Continued support for the welfare fund, ensuring no child misses out due to financial barriers.</a:t>
              </a:r>
              <a:endParaRPr lang="en-US" sz="2900" dirty="0">
                <a:solidFill>
                  <a:srgbClr val="000000"/>
                </a:solidFill>
                <a:latin typeface="Calibri"/>
                <a:ea typeface="Calibri (MS)"/>
                <a:cs typeface="Calibri (M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28700" y="1028700"/>
            <a:ext cx="6400800" cy="7200900"/>
          </a:xfrm>
          <a:prstGeom prst="rect">
            <a:avLst/>
          </a:prstGeom>
          <a:solidFill>
            <a:srgbClr val="000000"/>
          </a:solidFill>
        </p:spPr>
      </p:sp>
      <p:grpSp>
        <p:nvGrpSpPr>
          <p:cNvPr id="3" name="Group 3"/>
          <p:cNvGrpSpPr/>
          <p:nvPr/>
        </p:nvGrpSpPr>
        <p:grpSpPr>
          <a:xfrm>
            <a:off x="1877350" y="1589009"/>
            <a:ext cx="6799321" cy="7486319"/>
            <a:chOff x="0" y="0"/>
            <a:chExt cx="812800" cy="894925"/>
          </a:xfrm>
        </p:grpSpPr>
        <p:sp>
          <p:nvSpPr>
            <p:cNvPr id="4" name="Freeform 4"/>
            <p:cNvSpPr/>
            <p:nvPr/>
          </p:nvSpPr>
          <p:spPr>
            <a:xfrm>
              <a:off x="0" y="0"/>
              <a:ext cx="812800" cy="894925"/>
            </a:xfrm>
            <a:custGeom>
              <a:avLst/>
              <a:gdLst/>
              <a:ahLst/>
              <a:cxnLst/>
              <a:rect l="l" t="t" r="r" b="b"/>
              <a:pathLst>
                <a:path w="812800" h="894925">
                  <a:moveTo>
                    <a:pt x="0" y="0"/>
                  </a:moveTo>
                  <a:lnTo>
                    <a:pt x="812800" y="0"/>
                  </a:lnTo>
                  <a:lnTo>
                    <a:pt x="812800" y="894925"/>
                  </a:lnTo>
                  <a:lnTo>
                    <a:pt x="0" y="894925"/>
                  </a:lnTo>
                  <a:close/>
                </a:path>
              </a:pathLst>
            </a:custGeom>
            <a:blipFill>
              <a:blip r:embed="rId2"/>
              <a:stretch>
                <a:fillRect l="-5594" r="-5594"/>
              </a:stretch>
            </a:blipFill>
          </p:spPr>
        </p:sp>
      </p:grpSp>
      <p:grpSp>
        <p:nvGrpSpPr>
          <p:cNvPr id="5" name="Group 5"/>
          <p:cNvGrpSpPr/>
          <p:nvPr/>
        </p:nvGrpSpPr>
        <p:grpSpPr>
          <a:xfrm>
            <a:off x="9871822" y="1517472"/>
            <a:ext cx="7387478" cy="7279212"/>
            <a:chOff x="0" y="-9525"/>
            <a:chExt cx="9849971" cy="8431741"/>
          </a:xfrm>
        </p:grpSpPr>
        <p:sp>
          <p:nvSpPr>
            <p:cNvPr id="6" name="TextBox 6"/>
            <p:cNvSpPr txBox="1"/>
            <p:nvPr/>
          </p:nvSpPr>
          <p:spPr>
            <a:xfrm>
              <a:off x="0" y="-9525"/>
              <a:ext cx="9849971" cy="2340397"/>
            </a:xfrm>
            <a:prstGeom prst="rect">
              <a:avLst/>
            </a:prstGeom>
          </p:spPr>
          <p:txBody>
            <a:bodyPr lIns="0" tIns="0" rIns="0" bIns="0" rtlCol="0" anchor="t">
              <a:spAutoFit/>
            </a:bodyPr>
            <a:lstStyle/>
            <a:p>
              <a:pPr marL="0" lvl="0" indent="0" algn="l">
                <a:lnSpc>
                  <a:spcPts val="8017"/>
                </a:lnSpc>
              </a:pPr>
              <a:r>
                <a:rPr lang="en-US" sz="6650" spc="-40" dirty="0">
                  <a:solidFill>
                    <a:srgbClr val="000000"/>
                  </a:solidFill>
                  <a:latin typeface="TT Rounds Condensed"/>
                  <a:ea typeface="TT Rounds Condensed"/>
                  <a:cs typeface="TT Rounds Condensed"/>
                  <a:sym typeface="TT Rounds Condensed"/>
                </a:rPr>
                <a:t>🌈 </a:t>
              </a:r>
              <a:r>
                <a:rPr lang="en-US" sz="6650" spc="-40" dirty="0">
                  <a:solidFill>
                    <a:srgbClr val="000000"/>
                  </a:solidFill>
                  <a:latin typeface="Calibri"/>
                  <a:ea typeface="TT Rounds Condensed"/>
                  <a:cs typeface="TT Rounds Condensed"/>
                  <a:sym typeface="TT Rounds Condensed"/>
                </a:rPr>
                <a:t>Neurodiversity &amp; Emotional Support</a:t>
              </a:r>
            </a:p>
          </p:txBody>
        </p:sp>
        <p:sp>
          <p:nvSpPr>
            <p:cNvPr id="8" name="TextBox 8"/>
            <p:cNvSpPr txBox="1"/>
            <p:nvPr/>
          </p:nvSpPr>
          <p:spPr>
            <a:xfrm>
              <a:off x="397179" y="2866644"/>
              <a:ext cx="9055612" cy="5555572"/>
            </a:xfrm>
            <a:prstGeom prst="rect">
              <a:avLst/>
            </a:prstGeom>
          </p:spPr>
          <p:txBody>
            <a:bodyPr lIns="0" tIns="0" rIns="0" bIns="0" rtlCol="0" anchor="t">
              <a:spAutoFit/>
            </a:bodyPr>
            <a:lstStyle/>
            <a:p>
              <a:pPr marL="0" lvl="0" indent="0" algn="l">
                <a:lnSpc>
                  <a:spcPts val="2204"/>
                </a:lnSpc>
              </a:pPr>
              <a:r>
                <a:rPr lang="en-US" sz="2000" dirty="0">
                  <a:solidFill>
                    <a:srgbClr val="000000"/>
                  </a:solidFill>
                  <a:latin typeface="Calibri"/>
                  <a:ea typeface="Calibri (MS)"/>
                  <a:cs typeface="Calibri (MS)"/>
                  <a:sym typeface="Calibri (MS)"/>
                </a:rPr>
                <a:t>You Said: You want more understanding and support for neurodivergent children and families.</a:t>
              </a:r>
              <a:endParaRPr lang="en-US" sz="2000" dirty="0">
                <a:solidFill>
                  <a:srgbClr val="000000"/>
                </a:solidFill>
                <a:latin typeface="Calibri"/>
                <a:ea typeface="Calibri (MS)"/>
                <a:cs typeface="Calibri (MS)"/>
              </a:endParaRPr>
            </a:p>
            <a:p>
              <a:pPr marL="0" lvl="0" indent="0" algn="l">
                <a:lnSpc>
                  <a:spcPts val="2204"/>
                </a:lnSpc>
              </a:pPr>
              <a:endParaRPr lang="en-US" sz="2000" dirty="0">
                <a:solidFill>
                  <a:srgbClr val="000000"/>
                </a:solidFill>
                <a:latin typeface="Calibri"/>
                <a:ea typeface="Calibri (MS)"/>
                <a:cs typeface="Calibri (MS)"/>
              </a:endParaRPr>
            </a:p>
            <a:p>
              <a:pPr marL="0" lvl="0" indent="0" algn="l">
                <a:lnSpc>
                  <a:spcPts val="2204"/>
                </a:lnSpc>
              </a:pPr>
              <a:r>
                <a:rPr lang="en-US" sz="2000" dirty="0">
                  <a:solidFill>
                    <a:srgbClr val="000000"/>
                  </a:solidFill>
                  <a:latin typeface="Calibri"/>
                  <a:ea typeface="Calibri (MS)"/>
                  <a:cs typeface="Calibri (MS)"/>
                  <a:sym typeface="Calibri (MS)"/>
                </a:rPr>
                <a:t>We Did:</a:t>
              </a:r>
              <a:endParaRPr lang="en-US" sz="2000" dirty="0">
                <a:solidFill>
                  <a:srgbClr val="000000"/>
                </a:solidFill>
                <a:latin typeface="Calibri"/>
                <a:ea typeface="Calibri (MS)"/>
                <a:cs typeface="Calibri (MS)"/>
              </a:endParaRPr>
            </a:p>
            <a:p>
              <a:pPr marL="342900" lvl="0" indent="-342900" algn="l">
                <a:lnSpc>
                  <a:spcPts val="2204"/>
                </a:lnSpc>
                <a:buFont typeface="Arial" panose="020B0604020202020204" pitchFamily="34" charset="0"/>
                <a:buChar char="•"/>
              </a:pPr>
              <a:r>
                <a:rPr lang="en-US" sz="2000" dirty="0">
                  <a:solidFill>
                    <a:srgbClr val="000000"/>
                  </a:solidFill>
                  <a:latin typeface="Calibri"/>
                  <a:ea typeface="Calibri (MS)"/>
                  <a:cs typeface="Calibri (MS)"/>
                  <a:sym typeface="Calibri (MS)"/>
                </a:rPr>
                <a:t>Restarted monthly neurodivergent and Additional Support Needs meet-ups, creating safe spaces for connection and shared experience.</a:t>
              </a:r>
              <a:endParaRPr lang="en-US" sz="2000" dirty="0">
                <a:solidFill>
                  <a:srgbClr val="000000"/>
                </a:solidFill>
                <a:latin typeface="Calibri"/>
                <a:ea typeface="Calibri (MS)"/>
                <a:cs typeface="Calibri (MS)"/>
              </a:endParaRPr>
            </a:p>
            <a:p>
              <a:pPr marL="342900" lvl="0" indent="-342900" algn="l">
                <a:lnSpc>
                  <a:spcPts val="2204"/>
                </a:lnSpc>
                <a:buFont typeface="Arial" panose="020B0604020202020204" pitchFamily="34" charset="0"/>
                <a:buChar char="•"/>
              </a:pPr>
              <a:r>
                <a:rPr lang="en-US" sz="2000" dirty="0">
                  <a:solidFill>
                    <a:srgbClr val="000000"/>
                  </a:solidFill>
                  <a:latin typeface="Calibri"/>
                  <a:ea typeface="Calibri (MS)"/>
                  <a:cs typeface="Calibri (MS)"/>
                  <a:sym typeface="Calibri (MS)"/>
                </a:rPr>
                <a:t>Created an information resource for parents on neurodivergent resources</a:t>
              </a:r>
              <a:endParaRPr lang="en-US" sz="2000" dirty="0">
                <a:solidFill>
                  <a:srgbClr val="000000"/>
                </a:solidFill>
                <a:latin typeface="Calibri"/>
                <a:ea typeface="Calibri (MS)"/>
                <a:cs typeface="Calibri (MS)"/>
              </a:endParaRPr>
            </a:p>
            <a:p>
              <a:pPr marL="342900" lvl="0" indent="-342900" algn="l">
                <a:lnSpc>
                  <a:spcPts val="2204"/>
                </a:lnSpc>
                <a:buFont typeface="Arial" panose="020B0604020202020204" pitchFamily="34" charset="0"/>
                <a:buChar char="•"/>
              </a:pPr>
              <a:r>
                <a:rPr lang="en-US" sz="2000" dirty="0">
                  <a:solidFill>
                    <a:srgbClr val="000000"/>
                  </a:solidFill>
                  <a:latin typeface="Calibri"/>
                  <a:ea typeface="Calibri (MS)"/>
                  <a:cs typeface="Calibri (MS)"/>
                  <a:sym typeface="Calibri (MS)"/>
                </a:rPr>
                <a:t>Explored sensory-friendly ideas and inclusive practices across events and communications. Halloween Spooktacular – brighter, quieter disco with activities for children to participate in, created more alternative options with storytelling, craft and cinema so everyone could feel more involved.  Worked with parents to share what had been planned so they could prepare their young people on what was involved.</a:t>
              </a:r>
              <a:endParaRPr lang="en-US" sz="2000" dirty="0">
                <a:solidFill>
                  <a:srgbClr val="000000"/>
                </a:solidFill>
                <a:latin typeface="Calibri"/>
                <a:ea typeface="Calibri (MS)"/>
                <a:cs typeface="Calibri (M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93341" y="2278579"/>
            <a:ext cx="14501319" cy="1181102"/>
          </a:xfrm>
          <a:prstGeom prst="rect">
            <a:avLst/>
          </a:prstGeom>
        </p:spPr>
        <p:txBody>
          <a:bodyPr lIns="0" tIns="0" rIns="0" bIns="0" rtlCol="0" anchor="t">
            <a:spAutoFit/>
          </a:bodyPr>
          <a:lstStyle/>
          <a:p>
            <a:pPr marL="0" lvl="0" indent="0" algn="ctr">
              <a:lnSpc>
                <a:spcPts val="8925"/>
              </a:lnSpc>
            </a:pPr>
            <a:r>
              <a:rPr lang="en-US" sz="8500" spc="-51" dirty="0">
                <a:solidFill>
                  <a:srgbClr val="000000"/>
                </a:solidFill>
                <a:latin typeface="TT Rounds Condensed"/>
                <a:ea typeface="TT Rounds Condensed"/>
                <a:cs typeface="TT Rounds Condensed"/>
                <a:sym typeface="TT Rounds Condensed"/>
              </a:rPr>
              <a:t>💸 </a:t>
            </a:r>
            <a:r>
              <a:rPr lang="en-US" sz="8500" spc="-51" dirty="0">
                <a:solidFill>
                  <a:srgbClr val="000000"/>
                </a:solidFill>
                <a:latin typeface="Calibri"/>
                <a:ea typeface="TT Rounds Condensed"/>
                <a:cs typeface="TT Rounds Condensed"/>
                <a:sym typeface="TT Rounds Condensed"/>
              </a:rPr>
              <a:t>Fundraising &amp; Donations</a:t>
            </a:r>
          </a:p>
        </p:txBody>
      </p:sp>
      <p:sp>
        <p:nvSpPr>
          <p:cNvPr id="3" name="AutoShape 3"/>
          <p:cNvSpPr/>
          <p:nvPr/>
        </p:nvSpPr>
        <p:spPr>
          <a:xfrm>
            <a:off x="1893341" y="4303167"/>
            <a:ext cx="14501319" cy="0"/>
          </a:xfrm>
          <a:prstGeom prst="line">
            <a:avLst/>
          </a:prstGeom>
          <a:ln w="38100" cap="flat">
            <a:solidFill>
              <a:srgbClr val="000000"/>
            </a:solidFill>
            <a:prstDash val="solid"/>
            <a:headEnd type="none" w="sm" len="sm"/>
            <a:tailEnd type="none" w="sm" len="sm"/>
          </a:ln>
        </p:spPr>
      </p:sp>
      <p:sp>
        <p:nvSpPr>
          <p:cNvPr id="4" name="TextBox 4"/>
          <p:cNvSpPr txBox="1"/>
          <p:nvPr/>
        </p:nvSpPr>
        <p:spPr>
          <a:xfrm>
            <a:off x="7359539" y="6598721"/>
            <a:ext cx="3568923" cy="615553"/>
          </a:xfrm>
          <a:prstGeom prst="rect">
            <a:avLst/>
          </a:prstGeom>
        </p:spPr>
        <p:txBody>
          <a:bodyPr lIns="0" tIns="0" rIns="0" bIns="0" rtlCol="0" anchor="t">
            <a:spAutoFit/>
          </a:bodyPr>
          <a:lstStyle/>
          <a:p>
            <a:pPr marL="0" lvl="0" indent="0" algn="ctr">
              <a:lnSpc>
                <a:spcPts val="4815"/>
              </a:lnSpc>
            </a:pPr>
            <a:r>
              <a:rPr lang="en-US" sz="4000" dirty="0">
                <a:solidFill>
                  <a:srgbClr val="000000"/>
                </a:solidFill>
                <a:latin typeface="Calibri"/>
                <a:ea typeface="Calibri (MS)"/>
                <a:cs typeface="Calibri (MS)"/>
                <a:sym typeface="Calibri (MS)"/>
              </a:rPr>
              <a:t>We plan to:</a:t>
            </a:r>
            <a:endParaRPr lang="en-US" sz="4000" dirty="0">
              <a:solidFill>
                <a:srgbClr val="000000"/>
              </a:solidFill>
              <a:latin typeface="Calibri"/>
              <a:ea typeface="Calibri (MS)"/>
              <a:cs typeface="Calibri (MS)"/>
            </a:endParaRPr>
          </a:p>
        </p:txBody>
      </p:sp>
      <p:sp>
        <p:nvSpPr>
          <p:cNvPr id="5" name="TextBox 5"/>
          <p:cNvSpPr txBox="1"/>
          <p:nvPr/>
        </p:nvSpPr>
        <p:spPr>
          <a:xfrm>
            <a:off x="12825737" y="5684321"/>
            <a:ext cx="3568923" cy="2514600"/>
          </a:xfrm>
          <a:prstGeom prst="rect">
            <a:avLst/>
          </a:prstGeom>
        </p:spPr>
        <p:txBody>
          <a:bodyPr lIns="0" tIns="0" rIns="0" bIns="0" rtlCol="0" anchor="t">
            <a:spAutoFit/>
          </a:bodyPr>
          <a:lstStyle/>
          <a:p>
            <a:pPr marL="0" lvl="0" indent="0" algn="ctr">
              <a:lnSpc>
                <a:spcPts val="4815"/>
              </a:lnSpc>
            </a:pPr>
            <a:r>
              <a:rPr lang="en-US" sz="4000" dirty="0">
                <a:solidFill>
                  <a:srgbClr val="000000"/>
                </a:solidFill>
                <a:latin typeface="Calibri"/>
                <a:ea typeface="Calibri (MS)"/>
                <a:cs typeface="Calibri (MS)"/>
                <a:sym typeface="Calibri (MS)"/>
              </a:rPr>
              <a:t>Look into how we can do this further over the Spring Term.</a:t>
            </a:r>
            <a:endParaRPr lang="en-US" sz="4000" dirty="0">
              <a:solidFill>
                <a:srgbClr val="000000"/>
              </a:solidFill>
              <a:latin typeface="Calibri"/>
              <a:ea typeface="Calibri (MS)"/>
              <a:cs typeface="Calibri (MS)"/>
            </a:endParaRPr>
          </a:p>
        </p:txBody>
      </p:sp>
      <p:sp>
        <p:nvSpPr>
          <p:cNvPr id="6" name="TextBox 6"/>
          <p:cNvSpPr txBox="1"/>
          <p:nvPr/>
        </p:nvSpPr>
        <p:spPr>
          <a:xfrm>
            <a:off x="1893341" y="5074721"/>
            <a:ext cx="3568923" cy="3733800"/>
          </a:xfrm>
          <a:prstGeom prst="rect">
            <a:avLst/>
          </a:prstGeom>
        </p:spPr>
        <p:txBody>
          <a:bodyPr lIns="0" tIns="0" rIns="0" bIns="0" rtlCol="0" anchor="t">
            <a:spAutoFit/>
          </a:bodyPr>
          <a:lstStyle/>
          <a:p>
            <a:pPr marL="0" lvl="0" indent="0" algn="ctr">
              <a:lnSpc>
                <a:spcPts val="4815"/>
              </a:lnSpc>
            </a:pPr>
            <a:r>
              <a:rPr lang="en-US" sz="4000" dirty="0">
                <a:solidFill>
                  <a:srgbClr val="000000"/>
                </a:solidFill>
                <a:latin typeface="Calibri"/>
                <a:ea typeface="Calibri (MS)"/>
                <a:cs typeface="Calibri (MS)"/>
                <a:sym typeface="Calibri (MS)"/>
              </a:rPr>
              <a:t>You Said: You’d like flexible ways to support the school, even if you can’t volunteer.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85350" y="6387809"/>
            <a:ext cx="8689975" cy="4186755"/>
            <a:chOff x="0" y="0"/>
            <a:chExt cx="11586633" cy="5582340"/>
          </a:xfrm>
        </p:grpSpPr>
        <p:sp>
          <p:nvSpPr>
            <p:cNvPr id="3" name="Freeform 3"/>
            <p:cNvSpPr/>
            <p:nvPr/>
          </p:nvSpPr>
          <p:spPr>
            <a:xfrm>
              <a:off x="0"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sp>
          <p:nvSpPr>
            <p:cNvPr id="4" name="Freeform 4"/>
            <p:cNvSpPr/>
            <p:nvPr/>
          </p:nvSpPr>
          <p:spPr>
            <a:xfrm>
              <a:off x="5897033" y="0"/>
              <a:ext cx="5689600" cy="5582340"/>
            </a:xfrm>
            <a:custGeom>
              <a:avLst/>
              <a:gdLst/>
              <a:ahLst/>
              <a:cxnLst/>
              <a:rect l="l" t="t" r="r" b="b"/>
              <a:pathLst>
                <a:path w="5689600" h="5582340">
                  <a:moveTo>
                    <a:pt x="0" y="0"/>
                  </a:moveTo>
                  <a:lnTo>
                    <a:pt x="5689600" y="0"/>
                  </a:lnTo>
                  <a:lnTo>
                    <a:pt x="5689600" y="5582340"/>
                  </a:lnTo>
                  <a:lnTo>
                    <a:pt x="0" y="5582340"/>
                  </a:lnTo>
                  <a:lnTo>
                    <a:pt x="0" y="0"/>
                  </a:lnTo>
                  <a:close/>
                </a:path>
              </a:pathLst>
            </a:custGeom>
            <a:blipFill>
              <a:blip r:embed="rId2">
                <a:extLst>
                  <a:ext uri="{96DAC541-7B7A-43D3-8B79-37D633B846F1}">
                    <asvg:svgBlip xmlns:asvg="http://schemas.microsoft.com/office/drawing/2016/SVG/main" r:embed="rId3"/>
                  </a:ext>
                </a:extLst>
              </a:blip>
              <a:stretch>
                <a:fillRect l="-11559" r="-121039"/>
              </a:stretch>
            </a:blipFill>
          </p:spPr>
        </p:sp>
      </p:grpSp>
      <p:grpSp>
        <p:nvGrpSpPr>
          <p:cNvPr id="5" name="Group 5"/>
          <p:cNvGrpSpPr/>
          <p:nvPr/>
        </p:nvGrpSpPr>
        <p:grpSpPr>
          <a:xfrm>
            <a:off x="10737144" y="1028700"/>
            <a:ext cx="5512605" cy="8229600"/>
            <a:chOff x="0" y="0"/>
            <a:chExt cx="812800" cy="1213404"/>
          </a:xfrm>
        </p:grpSpPr>
        <p:sp>
          <p:nvSpPr>
            <p:cNvPr id="6" name="Freeform 6"/>
            <p:cNvSpPr/>
            <p:nvPr/>
          </p:nvSpPr>
          <p:spPr>
            <a:xfrm>
              <a:off x="0" y="0"/>
              <a:ext cx="812800" cy="1213404"/>
            </a:xfrm>
            <a:custGeom>
              <a:avLst/>
              <a:gdLst/>
              <a:ahLst/>
              <a:cxnLst/>
              <a:rect l="l" t="t" r="r" b="b"/>
              <a:pathLst>
                <a:path w="812800" h="1213404">
                  <a:moveTo>
                    <a:pt x="0" y="0"/>
                  </a:moveTo>
                  <a:lnTo>
                    <a:pt x="812800" y="0"/>
                  </a:lnTo>
                  <a:lnTo>
                    <a:pt x="812800" y="1213404"/>
                  </a:lnTo>
                  <a:lnTo>
                    <a:pt x="0" y="1213404"/>
                  </a:lnTo>
                  <a:close/>
                </a:path>
              </a:pathLst>
            </a:custGeom>
            <a:blipFill>
              <a:blip r:embed="rId4"/>
              <a:stretch>
                <a:fillRect l="-5982" r="-5982"/>
              </a:stretch>
            </a:blipFill>
          </p:spPr>
        </p:sp>
      </p:grpSp>
      <p:grpSp>
        <p:nvGrpSpPr>
          <p:cNvPr id="7" name="Group 7"/>
          <p:cNvGrpSpPr/>
          <p:nvPr/>
        </p:nvGrpSpPr>
        <p:grpSpPr>
          <a:xfrm>
            <a:off x="1589447" y="1146375"/>
            <a:ext cx="7366296" cy="7127110"/>
            <a:chOff x="0" y="0"/>
            <a:chExt cx="9821728" cy="9502814"/>
          </a:xfrm>
        </p:grpSpPr>
        <p:sp>
          <p:nvSpPr>
            <p:cNvPr id="8" name="TextBox 8"/>
            <p:cNvSpPr txBox="1"/>
            <p:nvPr/>
          </p:nvSpPr>
          <p:spPr>
            <a:xfrm>
              <a:off x="0" y="0"/>
              <a:ext cx="9821728" cy="1409700"/>
            </a:xfrm>
            <a:prstGeom prst="rect">
              <a:avLst/>
            </a:prstGeom>
          </p:spPr>
          <p:txBody>
            <a:bodyPr lIns="0" tIns="0" rIns="0" bIns="0" rtlCol="0" anchor="t">
              <a:spAutoFit/>
            </a:bodyPr>
            <a:lstStyle/>
            <a:p>
              <a:pPr marL="0" lvl="0" indent="0" algn="l">
                <a:lnSpc>
                  <a:spcPts val="8399"/>
                </a:lnSpc>
              </a:pPr>
              <a:r>
                <a:rPr lang="en-US" sz="6950" spc="-42" dirty="0">
                  <a:solidFill>
                    <a:srgbClr val="000000"/>
                  </a:solidFill>
                  <a:latin typeface="TT Rounds Condensed"/>
                  <a:ea typeface="TT Rounds Condensed"/>
                  <a:cs typeface="TT Rounds Condensed"/>
                  <a:sym typeface="TT Rounds Condensed"/>
                </a:rPr>
                <a:t>🍽 </a:t>
              </a:r>
              <a:r>
                <a:rPr lang="en-US" sz="6950" spc="-42" dirty="0">
                  <a:solidFill>
                    <a:srgbClr val="000000"/>
                  </a:solidFill>
                  <a:latin typeface="Calibri"/>
                  <a:ea typeface="TT Rounds Condensed"/>
                  <a:cs typeface="TT Rounds Condensed"/>
                  <a:sym typeface="TT Rounds Condensed"/>
                </a:rPr>
                <a:t>Food &amp; Facilities</a:t>
              </a:r>
            </a:p>
          </p:txBody>
        </p:sp>
        <p:sp>
          <p:nvSpPr>
            <p:cNvPr id="9" name="TextBox 9"/>
            <p:cNvSpPr txBox="1"/>
            <p:nvPr/>
          </p:nvSpPr>
          <p:spPr>
            <a:xfrm>
              <a:off x="0" y="1808399"/>
              <a:ext cx="9821728" cy="7694415"/>
            </a:xfrm>
            <a:prstGeom prst="rect">
              <a:avLst/>
            </a:prstGeom>
          </p:spPr>
          <p:txBody>
            <a:bodyPr lIns="0" tIns="0" rIns="0" bIns="0" rtlCol="0" anchor="t">
              <a:spAutoFit/>
            </a:bodyPr>
            <a:lstStyle/>
            <a:p>
              <a:pPr marL="0" lvl="0" indent="0" algn="l">
                <a:lnSpc>
                  <a:spcPts val="4160"/>
                </a:lnSpc>
              </a:pPr>
              <a:r>
                <a:rPr lang="en-US" sz="2200" spc="-19" dirty="0">
                  <a:solidFill>
                    <a:srgbClr val="000000"/>
                  </a:solidFill>
                  <a:latin typeface="Calibri"/>
                  <a:ea typeface="TT Rounds Condensed"/>
                  <a:cs typeface="Calibri (MS)"/>
                  <a:sym typeface="TT Rounds Condensed"/>
                </a:rPr>
                <a:t>You Said: You’re curious about what kids want for dinners and want to see respect for school property.</a:t>
              </a:r>
              <a:endParaRPr lang="en-US" sz="2200" spc="-19" dirty="0">
                <a:solidFill>
                  <a:srgbClr val="000000"/>
                </a:solidFill>
                <a:latin typeface="Calibri"/>
                <a:ea typeface="TT Rounds Condensed"/>
                <a:cs typeface="Calibri (MS)"/>
              </a:endParaRPr>
            </a:p>
            <a:p>
              <a:pPr marL="0" lvl="0" indent="0" algn="l">
                <a:lnSpc>
                  <a:spcPts val="4160"/>
                </a:lnSpc>
              </a:pPr>
              <a:endParaRPr lang="en-US" sz="2200" spc="-19" dirty="0">
                <a:solidFill>
                  <a:srgbClr val="000000"/>
                </a:solidFill>
                <a:latin typeface="Calibri"/>
                <a:ea typeface="TT Rounds Condensed"/>
                <a:cs typeface="Calibri (MS)" panose="020B0604020202020204" charset="0"/>
              </a:endParaRPr>
            </a:p>
            <a:p>
              <a:pPr marL="0" lvl="0" indent="0" algn="l">
                <a:lnSpc>
                  <a:spcPts val="4160"/>
                </a:lnSpc>
              </a:pPr>
              <a:r>
                <a:rPr lang="en-US" sz="2200" spc="-19" dirty="0">
                  <a:solidFill>
                    <a:srgbClr val="000000"/>
                  </a:solidFill>
                  <a:latin typeface="Calibri"/>
                  <a:ea typeface="TT Rounds Condensed"/>
                  <a:cs typeface="Calibri (MS)"/>
                  <a:sym typeface="TT Rounds Condensed"/>
                </a:rPr>
                <a:t>We Did:</a:t>
              </a:r>
              <a:endParaRPr lang="en-US" sz="2200" spc="-19" dirty="0">
                <a:solidFill>
                  <a:srgbClr val="000000"/>
                </a:solidFill>
                <a:latin typeface="Calibri"/>
                <a:ea typeface="TT Rounds Condensed"/>
                <a:cs typeface="Calibri (MS)"/>
              </a:endParaRPr>
            </a:p>
            <a:p>
              <a:pPr marL="0" lvl="0" indent="0" algn="l">
                <a:lnSpc>
                  <a:spcPts val="4160"/>
                </a:lnSpc>
              </a:pPr>
              <a:endParaRPr lang="en-US" sz="2200" spc="-19" dirty="0">
                <a:solidFill>
                  <a:srgbClr val="000000"/>
                </a:solidFill>
                <a:latin typeface="Calibri"/>
                <a:ea typeface="TT Rounds Condensed"/>
                <a:cs typeface="Calibri (MS)" panose="020B0604020202020204" charset="0"/>
              </a:endParaRPr>
            </a:p>
            <a:p>
              <a:pPr marL="342900" lvl="0" indent="-342900" algn="l">
                <a:lnSpc>
                  <a:spcPts val="4160"/>
                </a:lnSpc>
                <a:buFont typeface="Arial" panose="020B0604020202020204" pitchFamily="34" charset="0"/>
                <a:buChar char="•"/>
              </a:pPr>
              <a:r>
                <a:rPr lang="en-US" sz="2200" spc="-19" dirty="0">
                  <a:solidFill>
                    <a:srgbClr val="000000"/>
                  </a:solidFill>
                  <a:latin typeface="Calibri"/>
                  <a:ea typeface="TT Rounds Condensed"/>
                  <a:cs typeface="Calibri (MS)"/>
                  <a:sym typeface="TT Rounds Condensed"/>
                </a:rPr>
                <a:t>Encouraged ownership and pride through activities like the garden tidy and craft enterprise.</a:t>
              </a:r>
              <a:endParaRPr lang="en-US" sz="2200" spc="-19" dirty="0">
                <a:solidFill>
                  <a:srgbClr val="000000"/>
                </a:solidFill>
                <a:latin typeface="Calibri"/>
                <a:ea typeface="TT Rounds Condensed"/>
                <a:cs typeface="Calibri (MS)"/>
              </a:endParaRPr>
            </a:p>
            <a:p>
              <a:pPr marL="0" lvl="0" indent="0" algn="l">
                <a:lnSpc>
                  <a:spcPts val="4160"/>
                </a:lnSpc>
              </a:pPr>
              <a:endParaRPr lang="en-US" sz="2200" spc="-19" dirty="0">
                <a:solidFill>
                  <a:srgbClr val="000000"/>
                </a:solidFill>
                <a:latin typeface="Calibri"/>
                <a:ea typeface="TT Rounds Condensed"/>
                <a:cs typeface="Calibri (MS)" panose="020B0604020202020204" charset="0"/>
              </a:endParaRPr>
            </a:p>
            <a:p>
              <a:pPr marL="0" lvl="0" indent="0" algn="l">
                <a:lnSpc>
                  <a:spcPts val="4160"/>
                </a:lnSpc>
              </a:pPr>
              <a:r>
                <a:rPr lang="en-US" sz="2200" spc="-19" dirty="0">
                  <a:solidFill>
                    <a:srgbClr val="000000"/>
                  </a:solidFill>
                  <a:latin typeface="Calibri"/>
                  <a:ea typeface="TT Rounds Condensed"/>
                  <a:cs typeface="Calibri (MS)"/>
                  <a:sym typeface="TT Rounds Condensed"/>
                </a:rPr>
                <a:t>We plan to:</a:t>
              </a:r>
              <a:endParaRPr lang="en-US" sz="2200" spc="-19" dirty="0">
                <a:solidFill>
                  <a:srgbClr val="000000"/>
                </a:solidFill>
                <a:latin typeface="Calibri"/>
                <a:ea typeface="TT Rounds Condensed"/>
                <a:cs typeface="Calibri (MS)"/>
              </a:endParaRPr>
            </a:p>
            <a:p>
              <a:pPr marL="0" lvl="0" indent="0" algn="l">
                <a:lnSpc>
                  <a:spcPts val="2377"/>
                </a:lnSpc>
              </a:pPr>
              <a:endParaRPr lang="en-US" sz="2200" spc="-19" dirty="0">
                <a:solidFill>
                  <a:srgbClr val="000000"/>
                </a:solidFill>
                <a:latin typeface="Calibri"/>
                <a:ea typeface="TT Rounds Condensed"/>
                <a:cs typeface="Calibri (MS)" panose="020B0604020202020204" charset="0"/>
              </a:endParaRPr>
            </a:p>
            <a:p>
              <a:pPr marL="342900" lvl="0" indent="-342900" algn="l">
                <a:lnSpc>
                  <a:spcPts val="2377"/>
                </a:lnSpc>
                <a:buFont typeface="Arial" panose="020B0604020202020204" pitchFamily="34" charset="0"/>
                <a:buChar char="•"/>
              </a:pPr>
              <a:r>
                <a:rPr lang="en-US" sz="2200" dirty="0">
                  <a:solidFill>
                    <a:srgbClr val="000000"/>
                  </a:solidFill>
                  <a:latin typeface="Calibri"/>
                  <a:ea typeface="Calibri (MS)"/>
                  <a:cs typeface="Calibri (MS)"/>
                  <a:sym typeface="Calibri (MS)"/>
                </a:rPr>
                <a:t>Continue conversations around school dinners and property respect and develop ideas with parent and family feedback</a:t>
              </a:r>
              <a:r>
                <a:rPr lang="en-US" sz="2200" dirty="0">
                  <a:solidFill>
                    <a:srgbClr val="000000"/>
                  </a:solidFill>
                  <a:ea typeface="Calibri (MS)"/>
                  <a:cs typeface="Calibri (MS)"/>
                  <a:sym typeface="Calibri (MS)"/>
                </a:rPr>
                <a: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796</Words>
  <Application>Microsoft Office PowerPoint</Application>
  <PresentationFormat>Custom</PresentationFormat>
  <Paragraphs>80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Celebrating the Autumn Winter Term.pptx</dc:title>
  <dc:creator>Jamie Morris</dc:creator>
  <cp:lastModifiedBy>Jamie Morris</cp:lastModifiedBy>
  <cp:revision>34</cp:revision>
  <dcterms:created xsi:type="dcterms:W3CDTF">2006-08-16T00:00:00Z</dcterms:created>
  <dcterms:modified xsi:type="dcterms:W3CDTF">2025-11-15T17:38:07Z</dcterms:modified>
  <dc:identifier>DAG4UoM1ahQ</dc:identifier>
</cp:coreProperties>
</file>