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1" r:id="rId2"/>
    <p:sldId id="2566" r:id="rId3"/>
    <p:sldId id="2562" r:id="rId4"/>
    <p:sldId id="2565" r:id="rId5"/>
    <p:sldId id="25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 of Parent Council Accounts: Key Financial Highlights" id="{824CE831-02A6-47F5-96B8-4627663B2B1E}">
          <p14:sldIdLst>
            <p14:sldId id="2561"/>
            <p14:sldId id="2566"/>
            <p14:sldId id="2562"/>
            <p14:sldId id="2565"/>
          </p14:sldIdLst>
        </p14:section>
        <p14:section name="Conclusion" id="{B36AA802-484B-43F7-B80D-BD010AA0E3F8}">
          <p14:sldIdLst>
            <p14:sldId id="256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1743" autoAdjust="0"/>
  </p:normalViewPr>
  <p:slideViewPr>
    <p:cSldViewPr snapToGrid="0">
      <p:cViewPr varScale="1">
        <p:scale>
          <a:sx n="60" d="100"/>
          <a:sy n="60" d="100"/>
        </p:scale>
        <p:origin x="255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E99A9A-5D95-44DD-A8F7-0FC943D3BFF4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C7D702-1066-4083-AC30-A3F18E3FB7E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Financial Stewardship</a:t>
          </a:r>
        </a:p>
      </dgm:t>
    </dgm:pt>
    <dgm:pt modelId="{9B17BD22-9BF5-4146-B465-01964B24A374}" type="parTrans" cxnId="{B25F128B-CAB1-4A40-8739-A404FC8836CD}">
      <dgm:prSet/>
      <dgm:spPr/>
      <dgm:t>
        <a:bodyPr/>
        <a:lstStyle/>
        <a:p>
          <a:endParaRPr lang="en-US"/>
        </a:p>
      </dgm:t>
    </dgm:pt>
    <dgm:pt modelId="{9C26F64F-1833-43AF-8659-2CE2F6B6CA91}" type="sibTrans" cxnId="{B25F128B-CAB1-4A40-8739-A404FC8836CD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913BD16B-920A-43CA-A855-0994B6DF227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you have any questions on how the summary accounts are prepared or any of the process involved, please don’t hesitate to get in touch! </a:t>
          </a:r>
        </a:p>
        <a:p>
          <a:pPr>
            <a:lnSpc>
              <a:spcPct val="100000"/>
            </a:lnSpc>
          </a:pPr>
          <a:endParaRPr lang="en-US" dirty="0"/>
        </a:p>
      </dgm:t>
    </dgm:pt>
    <dgm:pt modelId="{800C13BE-5C7C-4F06-9EAF-23FC2A6EDBE4}" type="parTrans" cxnId="{87088C6A-FAC5-4BD0-87EF-34EE893F8746}">
      <dgm:prSet/>
      <dgm:spPr/>
      <dgm:t>
        <a:bodyPr/>
        <a:lstStyle/>
        <a:p>
          <a:endParaRPr lang="en-US"/>
        </a:p>
      </dgm:t>
    </dgm:pt>
    <dgm:pt modelId="{94F42C83-7C91-4CC2-89DE-E5D2A0EDB05C}" type="sibTrans" cxnId="{87088C6A-FAC5-4BD0-87EF-34EE893F8746}">
      <dgm:prSet/>
      <dgm:spPr/>
      <dgm:t>
        <a:bodyPr/>
        <a:lstStyle/>
        <a:p>
          <a:endParaRPr lang="en-US"/>
        </a:p>
      </dgm:t>
    </dgm:pt>
    <dgm:pt modelId="{9B23F4C2-66EE-44D5-83C4-007FFBD2050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Talk to Me!</a:t>
          </a:r>
        </a:p>
      </dgm:t>
    </dgm:pt>
    <dgm:pt modelId="{C0EE7CD5-CF20-4C1C-8EA9-4CBDFE772B5E}" type="parTrans" cxnId="{E920963E-EA4B-4C01-865B-3CC54B6D807C}">
      <dgm:prSet/>
      <dgm:spPr/>
      <dgm:t>
        <a:bodyPr/>
        <a:lstStyle/>
        <a:p>
          <a:endParaRPr lang="en-US"/>
        </a:p>
      </dgm:t>
    </dgm:pt>
    <dgm:pt modelId="{1BC0EA29-758A-46DE-BFA2-8B051325A91B}" type="sibTrans" cxnId="{E920963E-EA4B-4C01-865B-3CC54B6D807C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579A3090-DD08-48CE-9D3B-051D0297333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you are organizing or running an event within the school and require support to produce QR codes (for </a:t>
          </a:r>
          <a:r>
            <a:rPr lang="en-US" dirty="0" err="1"/>
            <a:t>SumUp</a:t>
          </a:r>
          <a:r>
            <a:rPr lang="en-US" dirty="0"/>
            <a:t>), manage payments etc.</a:t>
          </a:r>
        </a:p>
      </dgm:t>
    </dgm:pt>
    <dgm:pt modelId="{75597DC5-D943-4FEC-B1D6-AA289C5503BE}" type="parTrans" cxnId="{61E03D88-1E74-4810-8BA7-73566E645E52}">
      <dgm:prSet/>
      <dgm:spPr/>
      <dgm:t>
        <a:bodyPr/>
        <a:lstStyle/>
        <a:p>
          <a:endParaRPr lang="en-US"/>
        </a:p>
      </dgm:t>
    </dgm:pt>
    <dgm:pt modelId="{6DF6A775-DA11-4D46-9904-3A178EA62D42}" type="sibTrans" cxnId="{61E03D88-1E74-4810-8BA7-73566E645E52}">
      <dgm:prSet/>
      <dgm:spPr/>
      <dgm:t>
        <a:bodyPr/>
        <a:lstStyle/>
        <a:p>
          <a:endParaRPr lang="en-US"/>
        </a:p>
      </dgm:t>
    </dgm:pt>
    <dgm:pt modelId="{9DE91CCB-5B93-4412-8B77-2BB1239FE137}" type="pres">
      <dgm:prSet presAssocID="{7FE99A9A-5D95-44DD-A8F7-0FC943D3BFF4}" presName="Name0" presStyleCnt="0">
        <dgm:presLayoutVars>
          <dgm:dir/>
          <dgm:resizeHandles val="exact"/>
        </dgm:presLayoutVars>
      </dgm:prSet>
      <dgm:spPr/>
    </dgm:pt>
    <dgm:pt modelId="{29924DBE-E878-4FBD-A4FD-9F4E2B9F52D7}" type="pres">
      <dgm:prSet presAssocID="{24C7D702-1066-4083-AC30-A3F18E3FB7E8}" presName="compNode" presStyleCnt="0"/>
      <dgm:spPr/>
    </dgm:pt>
    <dgm:pt modelId="{5EEBA726-D8DA-4066-BC28-2357CF50DE00}" type="pres">
      <dgm:prSet presAssocID="{24C7D702-1066-4083-AC30-A3F18E3FB7E8}" presName="pictRect" presStyleLbl="revTx" presStyleIdx="0" presStyleCnt="4" custLinFactNeighborX="-3603" custLinFactNeighborY="-1507">
        <dgm:presLayoutVars>
          <dgm:chMax val="0"/>
          <dgm:bulletEnabled/>
        </dgm:presLayoutVars>
      </dgm:prSet>
      <dgm:spPr/>
    </dgm:pt>
    <dgm:pt modelId="{9C5C627B-F8B2-49BE-ACA3-74C8AE447FA0}" type="pres">
      <dgm:prSet presAssocID="{24C7D702-1066-4083-AC30-A3F18E3FB7E8}" presName="textRect" presStyleLbl="revTx" presStyleIdx="1" presStyleCnt="4">
        <dgm:presLayoutVars>
          <dgm:bulletEnabled/>
        </dgm:presLayoutVars>
      </dgm:prSet>
      <dgm:spPr/>
    </dgm:pt>
    <dgm:pt modelId="{32C5B407-EA87-4DB9-B4CF-A38720FC6E65}" type="pres">
      <dgm:prSet presAssocID="{9C26F64F-1833-43AF-8659-2CE2F6B6CA91}" presName="sibTrans" presStyleLbl="sibTrans2D1" presStyleIdx="0" presStyleCnt="0"/>
      <dgm:spPr/>
    </dgm:pt>
    <dgm:pt modelId="{34C57D5B-345F-4B35-A410-8DD4CC29EABB}" type="pres">
      <dgm:prSet presAssocID="{9B23F4C2-66EE-44D5-83C4-007FFBD2050F}" presName="compNode" presStyleCnt="0"/>
      <dgm:spPr/>
    </dgm:pt>
    <dgm:pt modelId="{3DCCE125-870C-4C32-919D-A9CBC55CD138}" type="pres">
      <dgm:prSet presAssocID="{9B23F4C2-66EE-44D5-83C4-007FFBD2050F}" presName="pictRect" presStyleLbl="revTx" presStyleIdx="2" presStyleCnt="4">
        <dgm:presLayoutVars>
          <dgm:chMax val="0"/>
          <dgm:bulletEnabled/>
        </dgm:presLayoutVars>
      </dgm:prSet>
      <dgm:spPr/>
    </dgm:pt>
    <dgm:pt modelId="{4A6C389E-5C9C-49D9-8317-2FA59B10683F}" type="pres">
      <dgm:prSet presAssocID="{9B23F4C2-66EE-44D5-83C4-007FFBD2050F}" presName="textRect" presStyleLbl="revTx" presStyleIdx="3" presStyleCnt="4">
        <dgm:presLayoutVars>
          <dgm:bulletEnabled/>
        </dgm:presLayoutVars>
      </dgm:prSet>
      <dgm:spPr/>
    </dgm:pt>
  </dgm:ptLst>
  <dgm:cxnLst>
    <dgm:cxn modelId="{A72C6F23-C1DD-44B4-B44A-46C321A86D6F}" type="presOf" srcId="{913BD16B-920A-43CA-A855-0994B6DF227B}" destId="{9C5C627B-F8B2-49BE-ACA3-74C8AE447FA0}" srcOrd="0" destOrd="0" presId="urn:microsoft.com/office/officeart/2024/3/layout/hArchList1"/>
    <dgm:cxn modelId="{CBCFB225-6255-4DBD-9675-3DB30CB50E71}" type="presOf" srcId="{7FE99A9A-5D95-44DD-A8F7-0FC943D3BFF4}" destId="{9DE91CCB-5B93-4412-8B77-2BB1239FE137}" srcOrd="0" destOrd="0" presId="urn:microsoft.com/office/officeart/2024/3/layout/hArchList1"/>
    <dgm:cxn modelId="{E920963E-EA4B-4C01-865B-3CC54B6D807C}" srcId="{7FE99A9A-5D95-44DD-A8F7-0FC943D3BFF4}" destId="{9B23F4C2-66EE-44D5-83C4-007FFBD2050F}" srcOrd="1" destOrd="0" parTransId="{C0EE7CD5-CF20-4C1C-8EA9-4CBDFE772B5E}" sibTransId="{1BC0EA29-758A-46DE-BFA2-8B051325A91B}"/>
    <dgm:cxn modelId="{39C7805C-0D39-441D-8FD8-2CCA707FE1F3}" type="presOf" srcId="{579A3090-DD08-48CE-9D3B-051D02973334}" destId="{4A6C389E-5C9C-49D9-8317-2FA59B10683F}" srcOrd="0" destOrd="0" presId="urn:microsoft.com/office/officeart/2024/3/layout/hArchList1"/>
    <dgm:cxn modelId="{87088C6A-FAC5-4BD0-87EF-34EE893F8746}" srcId="{24C7D702-1066-4083-AC30-A3F18E3FB7E8}" destId="{913BD16B-920A-43CA-A855-0994B6DF227B}" srcOrd="0" destOrd="0" parTransId="{800C13BE-5C7C-4F06-9EAF-23FC2A6EDBE4}" sibTransId="{94F42C83-7C91-4CC2-89DE-E5D2A0EDB05C}"/>
    <dgm:cxn modelId="{71416686-7E17-4842-BC47-7940B5F3811A}" type="presOf" srcId="{9C26F64F-1833-43AF-8659-2CE2F6B6CA91}" destId="{32C5B407-EA87-4DB9-B4CF-A38720FC6E65}" srcOrd="0" destOrd="0" presId="urn:microsoft.com/office/officeart/2024/3/layout/hArchList1"/>
    <dgm:cxn modelId="{61E03D88-1E74-4810-8BA7-73566E645E52}" srcId="{9B23F4C2-66EE-44D5-83C4-007FFBD2050F}" destId="{579A3090-DD08-48CE-9D3B-051D02973334}" srcOrd="0" destOrd="0" parTransId="{75597DC5-D943-4FEC-B1D6-AA289C5503BE}" sibTransId="{6DF6A775-DA11-4D46-9904-3A178EA62D42}"/>
    <dgm:cxn modelId="{B25F128B-CAB1-4A40-8739-A404FC8836CD}" srcId="{7FE99A9A-5D95-44DD-A8F7-0FC943D3BFF4}" destId="{24C7D702-1066-4083-AC30-A3F18E3FB7E8}" srcOrd="0" destOrd="0" parTransId="{9B17BD22-9BF5-4146-B465-01964B24A374}" sibTransId="{9C26F64F-1833-43AF-8659-2CE2F6B6CA91}"/>
    <dgm:cxn modelId="{54473DD3-B1AB-4484-94BF-F987278200B8}" type="presOf" srcId="{24C7D702-1066-4083-AC30-A3F18E3FB7E8}" destId="{5EEBA726-D8DA-4066-BC28-2357CF50DE00}" srcOrd="0" destOrd="0" presId="urn:microsoft.com/office/officeart/2024/3/layout/hArchList1"/>
    <dgm:cxn modelId="{90CB56E4-E37A-4E8E-84D5-0F1C62E8C970}" type="presOf" srcId="{9B23F4C2-66EE-44D5-83C4-007FFBD2050F}" destId="{3DCCE125-870C-4C32-919D-A9CBC55CD138}" srcOrd="0" destOrd="0" presId="urn:microsoft.com/office/officeart/2024/3/layout/hArchList1"/>
    <dgm:cxn modelId="{C0F4E796-68AA-4B23-94F0-B8893FA7DB4B}" type="presParOf" srcId="{9DE91CCB-5B93-4412-8B77-2BB1239FE137}" destId="{29924DBE-E878-4FBD-A4FD-9F4E2B9F52D7}" srcOrd="0" destOrd="0" presId="urn:microsoft.com/office/officeart/2024/3/layout/hArchList1"/>
    <dgm:cxn modelId="{00D95628-C75C-4459-BE7A-5B22983B83FB}" type="presParOf" srcId="{29924DBE-E878-4FBD-A4FD-9F4E2B9F52D7}" destId="{5EEBA726-D8DA-4066-BC28-2357CF50DE00}" srcOrd="0" destOrd="0" presId="urn:microsoft.com/office/officeart/2024/3/layout/hArchList1"/>
    <dgm:cxn modelId="{92EAA90F-E37D-497F-A63F-30BE05B6CDDE}" type="presParOf" srcId="{29924DBE-E878-4FBD-A4FD-9F4E2B9F52D7}" destId="{9C5C627B-F8B2-49BE-ACA3-74C8AE447FA0}" srcOrd="1" destOrd="0" presId="urn:microsoft.com/office/officeart/2024/3/layout/hArchList1"/>
    <dgm:cxn modelId="{F83ACD53-533E-41FD-A62C-D2E9BAB4CF91}" type="presParOf" srcId="{9DE91CCB-5B93-4412-8B77-2BB1239FE137}" destId="{32C5B407-EA87-4DB9-B4CF-A38720FC6E65}" srcOrd="1" destOrd="0" presId="urn:microsoft.com/office/officeart/2024/3/layout/hArchList1"/>
    <dgm:cxn modelId="{A299B712-BB54-4B54-976B-54168966F943}" type="presParOf" srcId="{9DE91CCB-5B93-4412-8B77-2BB1239FE137}" destId="{34C57D5B-345F-4B35-A410-8DD4CC29EABB}" srcOrd="2" destOrd="0" presId="urn:microsoft.com/office/officeart/2024/3/layout/hArchList1"/>
    <dgm:cxn modelId="{35CC949F-A499-4E7E-85FD-DE9C109C28A7}" type="presParOf" srcId="{34C57D5B-345F-4B35-A410-8DD4CC29EABB}" destId="{3DCCE125-870C-4C32-919D-A9CBC55CD138}" srcOrd="0" destOrd="0" presId="urn:microsoft.com/office/officeart/2024/3/layout/hArchList1"/>
    <dgm:cxn modelId="{E9339175-B21E-43AA-9559-79ABA2036695}" type="presParOf" srcId="{34C57D5B-345F-4B35-A410-8DD4CC29EABB}" destId="{4A6C389E-5C9C-49D9-8317-2FA59B10683F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BA726-D8DA-4066-BC28-2357CF50DE00}">
      <dsp:nvSpPr>
        <dsp:cNvPr id="0" name=""/>
        <dsp:cNvSpPr/>
      </dsp:nvSpPr>
      <dsp:spPr>
        <a:xfrm>
          <a:off x="0" y="0"/>
          <a:ext cx="5184626" cy="3394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Financial Stewardship</a:t>
          </a:r>
        </a:p>
      </dsp:txBody>
      <dsp:txXfrm>
        <a:off x="0" y="0"/>
        <a:ext cx="5184626" cy="339413"/>
      </dsp:txXfrm>
    </dsp:sp>
    <dsp:sp modelId="{9C5C627B-F8B2-49BE-ACA3-74C8AE447FA0}">
      <dsp:nvSpPr>
        <dsp:cNvPr id="0" name=""/>
        <dsp:cNvSpPr/>
      </dsp:nvSpPr>
      <dsp:spPr>
        <a:xfrm>
          <a:off x="0" y="339413"/>
          <a:ext cx="5184626" cy="2423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If you have any questions on how the summary accounts are prepared or any of the process involved, please don’t hesitate to get in touch!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0" y="339413"/>
        <a:ext cx="5184626" cy="2423904"/>
      </dsp:txXfrm>
    </dsp:sp>
    <dsp:sp modelId="{3DCCE125-870C-4C32-919D-A9CBC55CD138}">
      <dsp:nvSpPr>
        <dsp:cNvPr id="0" name=""/>
        <dsp:cNvSpPr/>
      </dsp:nvSpPr>
      <dsp:spPr>
        <a:xfrm>
          <a:off x="5703088" y="0"/>
          <a:ext cx="5184626" cy="3394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Talk to Me!</a:t>
          </a:r>
        </a:p>
      </dsp:txBody>
      <dsp:txXfrm>
        <a:off x="5703088" y="0"/>
        <a:ext cx="5184626" cy="339413"/>
      </dsp:txXfrm>
    </dsp:sp>
    <dsp:sp modelId="{4A6C389E-5C9C-49D9-8317-2FA59B10683F}">
      <dsp:nvSpPr>
        <dsp:cNvPr id="0" name=""/>
        <dsp:cNvSpPr/>
      </dsp:nvSpPr>
      <dsp:spPr>
        <a:xfrm>
          <a:off x="5703088" y="339413"/>
          <a:ext cx="5184626" cy="2423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If you are organizing or running an event within the school and require support to produce QR codes (for </a:t>
          </a:r>
          <a:r>
            <a:rPr lang="en-US" sz="1400" kern="1200" dirty="0" err="1"/>
            <a:t>SumUp</a:t>
          </a:r>
          <a:r>
            <a:rPr lang="en-US" sz="1400" kern="1200" dirty="0"/>
            <a:t>), manage payments etc.</a:t>
          </a:r>
        </a:p>
      </dsp:txBody>
      <dsp:txXfrm>
        <a:off x="5703088" y="339413"/>
        <a:ext cx="5184626" cy="2423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39B6E-2283-4075-B19B-3B350B09866F}" type="datetimeFigureOut">
              <a:rPr lang="en-GB" smtClean="0"/>
              <a:t>08/11/2025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BE10A-3785-499C-9638-3E9D284913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6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CA0D3-3B45-4BA2-8ABD-1C44535043C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829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5CF31-D1B7-BE43-0B4A-5B485C870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6E85A1-CBD0-68F6-8CD4-2639C2D6C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F946C5-0387-1DD7-51F1-4F00C588D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5FB32-BB36-E8DA-9A96-071C1B331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CA0D3-3B45-4BA2-8ABD-1C44535043C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224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
---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CA0D3-3B45-4BA2-8ABD-1C44535043C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750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4A072-28FF-4578-EA89-318C7E21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CD24C4-6D0C-3BAF-E901-394E809C3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ED406-3BB3-5101-D69C-8AE75665C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
---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FB7EA-58A6-55C0-241C-1789A9734C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CA0D3-3B45-4BA2-8ABD-1C44535043C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556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 cash rose by £1,719.80 to £19,994.63 since the previous valuation point (current account up to £2,693.02; savings broadly flat with £18.10 of interest) . Over the period, revenue of £2,197.30 was driven largely by community events—Halloween (£1,308.75), Wild Hair Day (£424.20), and the Scarecrow Trail (£362.80)—supplemented by Easy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FundRaising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(£83.45) and bank interest (£18.10); expenses totalled £1,350.22, led by NYCOS Music Lessons (£763.39) and Halloween costs (£418.28), producing a net surplus of £847.08 . On the balance sheet, liabilities increased to £17,422.72 (from £16,550.00) with new items for Accounts Payable (£109.33) and NYCOS Music Lessons (£763.39), while ring‑fenced funds remain substantial: Playground fund (£12,000), Neighbourly Grant (£2,550), and Sinking fund (£2,000) . Consequently, free reserves (surplus) improved from £1,724.83 to £2,571.91. Overall, the period features strong event‑led fundraising, modest bank interest, and spending focused on music lessons and event delivery, with significant designated funds continuing to shape the profile of available reserves 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CA0D3-3B45-4BA2-8ABD-1C44535043C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081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Autofit/>
          </a:bodyPr>
          <a:lstStyle>
            <a:lvl1pPr algn="l"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4EF954-66B1-4168-AF40-97F3DAF43FC4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339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26233410-150A-4A72-BF63-6D3ACBC30148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26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91AF1D09-6B76-4716-AD3D-9F53166D3BF5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47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72" y="1384847"/>
            <a:ext cx="11125032" cy="4905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D4C7-8630-4B98-978C-30388BBD4EE8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24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C13480A-5F85-4A30-80F2-F92581C6474C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24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B2BF18D3-87BE-4A2D-AD2C-B21E415FD900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182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3F0B94E-0195-4FC9-AEFD-CCBB878ACEDF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588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B0F68CC-6BDD-49E7-8971-97164A4B1FA2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479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D5D5-F2FF-4BCB-BACC-FA9A736697CB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62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lphaLcPeriod"/>
              <a:defRPr sz="1600"/>
            </a:lvl2pPr>
            <a:lvl3pPr marL="800100" indent="-342900">
              <a:buFont typeface="+mj-lt"/>
              <a:buAutoNum type="romanLcPeriod"/>
              <a:defRPr sz="1400"/>
            </a:lvl3pPr>
            <a:lvl4pPr marL="914400" indent="-228600">
              <a:buFont typeface="+mj-lt"/>
              <a:buAutoNum type="arabicParenR"/>
              <a:defRPr sz="1200"/>
            </a:lvl4pPr>
            <a:lvl5pPr marL="1143000" indent="-228600">
              <a:buFont typeface="+mj-lt"/>
              <a:buAutoNum type="alphaLcParenR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747D10D-DAA6-49BD-BCDC-42DE71F72A89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371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55D-C47D-42B9-AD20-3E2CCE08596C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1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44AD-1FB0-4882-B380-D102D5E41B49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22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D0E9-BB2A-40F4-9FCA-339953EA9BCB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165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CE86-7B4C-43EC-801D-4B957536C306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067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FCD9-BE24-4676-9D2E-63D9ED82EDA2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713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290A-121B-47D5-B4CD-63E70D76A5D5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97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58D8-7EDF-40A6-A98C-8CBDF59A319E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246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6DF7C3E-B5DF-4043-B2F9-CD94B277B81B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91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F04B89-F088-43E2-8F95-5A2E5E9F612E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66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FCFF8D-E3E3-4D6C-85D1-1D24204FD961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3384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9AD81-0F74-4052-9D15-1FCBE10FF531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951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8567813-D47B-4BA9-A366-45E7794B6608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5164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628650" indent="-171450">
              <a:buFont typeface="Arial" panose="020B0604020202020204" pitchFamily="34" charset="0"/>
              <a:buChar char="•"/>
              <a:defRPr sz="1200"/>
            </a:lvl3pPr>
            <a:lvl4pPr marL="857250" indent="-171450">
              <a:buFont typeface="Arial" panose="020B0604020202020204" pitchFamily="34" charset="0"/>
              <a:buChar char="•"/>
              <a:defRPr sz="1100"/>
            </a:lvl4pPr>
            <a:lvl5pPr marL="1085850" indent="-171450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3C75A4F-7395-44C0-9A76-83F0F6EA512A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2667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EDCC-520A-464B-900A-5F7E0E1FFC43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10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6C1D43-E95A-44CE-BF39-AC264176BC74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415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395D-714C-468A-B505-16E3BDC41D6C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9017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009D615-5030-44BE-B1E7-FCAF557FFC34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857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8DDD-BB5E-4F5B-81F2-5E5F98B403C0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1317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083588C5-4E32-4E6E-80AB-32A6125C957F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4744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37EAFE-6A88-4B1F-9ABC-CA3CFB830DD6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86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0683-5F2F-44F3-8B59-45258C4FD45A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8776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813EDC87-0EBE-4D2E-8804-E5F0EDA0B797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4637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51CF56A9-FD41-47F4-80A0-DA74EEEC2541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2504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6035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D270-9BF1-4C68-A7FA-BA016D8BB959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4809744"/>
            <a:ext cx="9345168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228600" indent="0" algn="ctr">
              <a:buNone/>
              <a:defRPr sz="2400" cap="all" baseline="0"/>
            </a:lvl2pPr>
            <a:lvl3pPr marL="457200" indent="0" algn="ctr">
              <a:buNone/>
              <a:defRPr sz="2000" cap="all" baseline="0"/>
            </a:lvl3pPr>
            <a:lvl4pPr marL="685800" indent="0" algn="ctr">
              <a:buNone/>
              <a:defRPr sz="1800" cap="all" baseline="0"/>
            </a:lvl4pPr>
            <a:lvl5pPr marL="914400" indent="0" algn="ctr">
              <a:buNone/>
              <a:defRPr sz="1600" cap="all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6806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23AFB7-90A6-428C-A019-BBE6272496B8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490472"/>
          </a:xfrm>
        </p:spPr>
        <p:txBody>
          <a:bodyPr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7788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93DB7D-955F-21DF-15DA-4285375617FC}"/>
              </a:ext>
            </a:extLst>
          </p:cNvPr>
          <p:cNvSpPr/>
          <p:nvPr userDrawn="1"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E47A9E-7C3C-4663-841E-C89520FA85A3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58942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00249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D8FD-3F8D-425F-9991-7FB6FCCEC5A2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82843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 userDrawn="1"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B3E3-A05B-4311-9C9A-DA8A512CAB97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630935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87426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 userDrawn="1"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BAE2-1C27-41D0-8DBA-D202F753417F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83464" y="1596767"/>
            <a:ext cx="9537192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6000" b="1"/>
            </a:lvl1pPr>
            <a:lvl2pPr marL="228600" indent="0">
              <a:lnSpc>
                <a:spcPct val="100000"/>
              </a:lnSpc>
              <a:buNone/>
              <a:defRPr sz="5400" b="1"/>
            </a:lvl2pPr>
            <a:lvl3pPr marL="457200" indent="0">
              <a:lnSpc>
                <a:spcPct val="100000"/>
              </a:lnSpc>
              <a:buNone/>
              <a:defRPr sz="4800" b="1"/>
            </a:lvl3pPr>
            <a:lvl4pPr marL="685800" indent="0">
              <a:lnSpc>
                <a:spcPct val="100000"/>
              </a:lnSpc>
              <a:buNone/>
              <a:defRPr sz="44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74034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524002"/>
            <a:ext cx="9198864" cy="2871216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40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3612-8941-41EA-ABBA-F717A06C8346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376672"/>
            <a:ext cx="9198864" cy="466344"/>
          </a:xfrm>
        </p:spPr>
        <p:txBody>
          <a:bodyPr>
            <a:normAutofit/>
          </a:bodyPr>
          <a:lstStyle>
            <a:lvl1pPr marL="0" indent="0">
              <a:buNone/>
              <a:defRPr sz="2200" b="1" cap="all" baseline="0">
                <a:solidFill>
                  <a:schemeClr val="accent1"/>
                </a:solidFill>
              </a:defRPr>
            </a:lvl1pPr>
            <a:lvl2pPr marL="228600" indent="0">
              <a:buNone/>
              <a:defRPr sz="2000" b="1" cap="all" baseline="0">
                <a:solidFill>
                  <a:schemeClr val="accent1"/>
                </a:solidFill>
              </a:defRPr>
            </a:lvl2pPr>
            <a:lvl3pPr marL="457200" indent="0">
              <a:buNone/>
              <a:defRPr sz="1800" b="1" cap="all" baseline="0">
                <a:solidFill>
                  <a:schemeClr val="accent1"/>
                </a:solidFill>
              </a:defRPr>
            </a:lvl3pPr>
            <a:lvl4pPr marL="685800" indent="0">
              <a:buNone/>
              <a:defRPr sz="1600" b="1" cap="all" baseline="0">
                <a:solidFill>
                  <a:schemeClr val="accent1"/>
                </a:solidFill>
              </a:defRPr>
            </a:lvl4pPr>
            <a:lvl5pPr marL="914400" indent="0">
              <a:buNone/>
              <a:defRPr sz="1400" b="1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8959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D41517-889E-CBB7-FD17-C5FECA783B2A}"/>
              </a:ext>
            </a:extLst>
          </p:cNvPr>
          <p:cNvSpPr/>
          <p:nvPr userDrawn="1"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1783080"/>
            <a:ext cx="8499079" cy="224942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CD22-E4B3-48A1-94CA-B89DB574ED80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124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468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120640"/>
            <a:ext cx="5431536" cy="128930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cap="all" baseline="0" dirty="0"/>
            </a:lvl1pPr>
            <a:lvl2pPr marL="228600" indent="0">
              <a:buNone/>
              <a:defRPr lang="en-US" b="1" cap="all" baseline="0" dirty="0"/>
            </a:lvl2pPr>
            <a:lvl3pPr marL="457200" indent="0">
              <a:buNone/>
              <a:defRPr lang="en-US" b="1" cap="all" baseline="0" dirty="0"/>
            </a:lvl3pPr>
            <a:lvl4pPr marL="685800" indent="0">
              <a:buNone/>
              <a:defRPr lang="en-US" b="1" cap="all" baseline="0" dirty="0"/>
            </a:lvl4pPr>
            <a:lvl5pPr marL="914400" indent="0">
              <a:buNone/>
              <a:defRPr lang="en-US" b="1" cap="all" baseline="0" dirty="0"/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27691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8B47-093E-417D-A1C3-81EEF797AC69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88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925D-4314-49E4-A383-289640FEB5E3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104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E0-667A-459A-BBD1-70DA72C3C576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689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C00B-2F01-4379-B0FD-8DA094C16FA4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6358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F103-9E7C-4D5A-827C-0D2D66EE1CD2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56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3" y="285210"/>
            <a:ext cx="10653578" cy="965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1384847"/>
            <a:ext cx="10653579" cy="4905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172" y="6490524"/>
            <a:ext cx="2841959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072E1B28-DB45-4001-B295-7D7933E04419}" type="datetime1">
              <a:rPr lang="en-US" smtClean="0"/>
              <a:t>11/8/2025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3370" y="6490524"/>
            <a:ext cx="2662834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8431" y="6490524"/>
            <a:ext cx="457200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6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2F694-3F16-A8FF-60CD-C85F34C24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1301631"/>
            <a:ext cx="7685140" cy="2621154"/>
          </a:xfrm>
        </p:spPr>
        <p:txBody>
          <a:bodyPr anchor="b">
            <a:normAutofit fontScale="90000"/>
          </a:bodyPr>
          <a:lstStyle/>
          <a:p>
            <a:r>
              <a:rPr lang="en-GB" sz="4500" b="1" dirty="0"/>
              <a:t>Overview of Parent Council Accounts:</a:t>
            </a:r>
            <a:br>
              <a:rPr lang="en-GB" sz="4500" dirty="0"/>
            </a:br>
            <a:br>
              <a:rPr lang="en-GB" sz="4500" dirty="0"/>
            </a:br>
            <a:r>
              <a:rPr lang="en-GB" sz="4500" dirty="0"/>
              <a:t>Key Financial Highlights 13/8/25 – 6/11/25</a:t>
            </a:r>
            <a:br>
              <a:rPr lang="en-GB" sz="4500" dirty="0"/>
            </a:br>
            <a:endParaRPr lang="en-GB" sz="45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B7277-0898-D527-0044-BF303B09A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E8AD96-29DC-2388-7950-35397B6D036F}"/>
              </a:ext>
            </a:extLst>
          </p:cNvPr>
          <p:cNvSpPr txBox="1"/>
          <p:nvPr/>
        </p:nvSpPr>
        <p:spPr>
          <a:xfrm>
            <a:off x="6666272" y="5692877"/>
            <a:ext cx="480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Dan Darwin-Clements (PGPC Treasurer)</a:t>
            </a:r>
          </a:p>
        </p:txBody>
      </p:sp>
    </p:spTree>
    <p:extLst>
      <p:ext uri="{BB962C8B-B14F-4D97-AF65-F5344CB8AC3E}">
        <p14:creationId xmlns:p14="http://schemas.microsoft.com/office/powerpoint/2010/main" val="352099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8E0FF-1F84-DC4D-530A-55556B810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495EC-B86F-B293-78F7-921DD725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442" y="550607"/>
            <a:ext cx="2664689" cy="12631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 cap="all" baseline="0" dirty="0" err="1">
                <a:latin typeface="+mj-lt"/>
                <a:ea typeface="+mj-ea"/>
                <a:cs typeface="+mj-cs"/>
              </a:rPr>
              <a:t>CAsh</a:t>
            </a:r>
            <a:endParaRPr lang="en-US" b="0" kern="1200" cap="all" baseline="0" dirty="0">
              <a:latin typeface="+mj-lt"/>
              <a:ea typeface="+mj-ea"/>
              <a:cs typeface="+mj-cs"/>
            </a:endParaRPr>
          </a:p>
        </p:txBody>
      </p:sp>
      <p:pic>
        <p:nvPicPr>
          <p:cNvPr id="7" name="Content Placeholder 6" descr="graphs and charts  Financial data analyzingPlease see some similar pictures from my lightbox:">
            <a:extLst>
              <a:ext uri="{FF2B5EF4-FFF2-40B4-BE49-F238E27FC236}">
                <a16:creationId xmlns:a16="http://schemas.microsoft.com/office/drawing/2014/main" id="{F2304688-5E23-74A4-E16F-66C1A24B97D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5424" r="13900" b="1"/>
          <a:stretch>
            <a:fillRect/>
          </a:stretch>
        </p:blipFill>
        <p:spPr>
          <a:xfrm>
            <a:off x="9772080" y="360183"/>
            <a:ext cx="1779402" cy="1472231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5F3407-39AB-34C2-FBF3-CF786ED239E4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90193" y="4676566"/>
            <a:ext cx="9871588" cy="10851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dirty="0"/>
              <a:t>The cash held at bank has increased by  ~ £1700 over the period.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dirty="0"/>
              <a:t>This doesn’t necessarily represent the net income over the period due to a number of outstanding (approved) expenses and invoices which will have yet to be paid.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74F9A-F220-25B5-0B5D-43035CE9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914C69-3D34-423C-65A0-2D792324A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193" y="2289148"/>
            <a:ext cx="10127517" cy="210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762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ABAAF-CCA7-E1BC-2B9B-FC878BBB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 cap="all" baseline="0" dirty="0">
                <a:latin typeface="+mj-lt"/>
                <a:ea typeface="+mj-ea"/>
                <a:cs typeface="+mj-cs"/>
              </a:rPr>
              <a:t>Balance SHEET</a:t>
            </a:r>
          </a:p>
        </p:txBody>
      </p:sp>
      <p:pic>
        <p:nvPicPr>
          <p:cNvPr id="7" name="Content Placeholder 6" descr="graphs and charts  Financial data analyzingPlease see some similar pictures from my lightbox:">
            <a:extLst>
              <a:ext uri="{FF2B5EF4-FFF2-40B4-BE49-F238E27FC236}">
                <a16:creationId xmlns:a16="http://schemas.microsoft.com/office/drawing/2014/main" id="{976ED22D-4909-465B-A552-577FA912E2F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5424" r="13900" b="1"/>
          <a:stretch>
            <a:fillRect/>
          </a:stretch>
        </p:blipFill>
        <p:spPr>
          <a:xfrm>
            <a:off x="9696964" y="332234"/>
            <a:ext cx="1716714" cy="1420365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5EFF3A-E455-4115-B9CF-3160CB70AC25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464296" y="3241628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9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B226D-CF9D-3248-4CA3-E49C6AD52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358396-6713-EC96-B38A-2AF948F8F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24" y="631355"/>
            <a:ext cx="7021962" cy="47906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47F119-A598-843D-26E3-DD184C256016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242751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400" b="1" dirty="0"/>
              <a:t>Income Sources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400" dirty="0"/>
              <a:t>Significant designated funds continue to shape the profile of available reserves (e.g. Playground Fund).</a:t>
            </a:r>
          </a:p>
        </p:txBody>
      </p:sp>
    </p:spTree>
    <p:extLst>
      <p:ext uri="{BB962C8B-B14F-4D97-AF65-F5344CB8AC3E}">
        <p14:creationId xmlns:p14="http://schemas.microsoft.com/office/powerpoint/2010/main" val="37053261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78137-9954-6207-A3C6-7D12C9B70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3EB1-56CC-E5A1-72BF-3294BD775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567714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 cap="all" baseline="0" dirty="0">
                <a:latin typeface="+mj-lt"/>
                <a:ea typeface="+mj-ea"/>
                <a:cs typeface="+mj-cs"/>
              </a:rPr>
              <a:t>Summary of Income and Expenditure</a:t>
            </a:r>
            <a:br>
              <a:rPr lang="en-US" b="0" kern="1200" cap="all" baseline="0" dirty="0">
                <a:latin typeface="+mj-lt"/>
                <a:ea typeface="+mj-ea"/>
                <a:cs typeface="+mj-cs"/>
              </a:rPr>
            </a:br>
            <a:r>
              <a:rPr lang="en-US" b="0" kern="1200" cap="all" baseline="0" dirty="0">
                <a:latin typeface="+mj-lt"/>
                <a:ea typeface="+mj-ea"/>
                <a:cs typeface="+mj-cs"/>
              </a:rPr>
              <a:t>(13/8 – 6/11)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E3AD52-C6DE-8A9C-6337-A88DCFFB52CC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099816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400" b="1" dirty="0"/>
              <a:t>Income Sources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400" dirty="0"/>
              <a:t>Most revenue is received from fundraising events in particular the Halloween Disco.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400" b="1" dirty="0"/>
              <a:t>Expenditure Details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1400" dirty="0"/>
              <a:t>Expenses are incurred in running events as shown. Funds are spent on various school projects and activities supporting student learning and development (such as the NYCOS music lessons).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46E6-E0F7-C8E8-907D-02F658740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728251-FB53-FB97-EDED-99D5028C9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72" y="660890"/>
            <a:ext cx="7661803" cy="553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348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3A763-F64A-BD72-F39B-FE784BDF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/>
          <a:p>
            <a:r>
              <a:rPr lang="en-GB"/>
              <a:t>Conclusion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E4E6E734-A375-7898-3AAE-BCA5722052A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4677568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429768" y="3264408"/>
          <a:ext cx="10890374" cy="283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30B2F-0355-E033-909F-A19BB7C0C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7349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asisVTI">
  <a:themeElements>
    <a:clrScheme name="Oasis">
      <a:dk1>
        <a:srgbClr val="131313"/>
      </a:dk1>
      <a:lt1>
        <a:sysClr val="window" lastClr="FFFFFF"/>
      </a:lt1>
      <a:dk2>
        <a:srgbClr val="3D3C33"/>
      </a:dk2>
      <a:lt2>
        <a:srgbClr val="F0EDE6"/>
      </a:lt2>
      <a:accent1>
        <a:srgbClr val="A57361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_win32_DN_V3" id="{65F5DFDA-B6D8-4F37-85B8-E95C858FA146}" vid="{998F2FB7-179B-41D4-99FF-60A4C828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442</Words>
  <Application>Microsoft Office PowerPoint</Application>
  <PresentationFormat>Widescreen</PresentationFormat>
  <Paragraphs>32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Arial</vt:lpstr>
      <vt:lpstr>Neue Haas Grotesk Text Pro</vt:lpstr>
      <vt:lpstr>OasisVTI</vt:lpstr>
      <vt:lpstr>Overview of Parent Council Accounts:  Key Financial Highlights 13/8/25 – 6/11/25 </vt:lpstr>
      <vt:lpstr>CAsh</vt:lpstr>
      <vt:lpstr>Balance SHEET</vt:lpstr>
      <vt:lpstr>Summary of Income and Expenditure (13/8 – 6/11)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Hazel Darwin-Clements</dc:creator>
  <cp:lastModifiedBy>Hazel Darwin-Clements</cp:lastModifiedBy>
  <cp:revision>11</cp:revision>
  <dcterms:created xsi:type="dcterms:W3CDTF">2025-11-08T16:10:17Z</dcterms:created>
  <dcterms:modified xsi:type="dcterms:W3CDTF">2025-11-08T17:01:00Z</dcterms:modified>
</cp:coreProperties>
</file>